
<file path=[Content_Types].xml><?xml version="1.0" encoding="utf-8"?>
<Types xmlns="http://schemas.openxmlformats.org/package/2006/content-types">
  <Default Extension="png" ContentType="image/png"/>
  <Default Extension="mp3" ContentType="audio/mpe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14"/>
  </p:notesMasterIdLst>
  <p:sldIdLst>
    <p:sldId id="256" r:id="rId3"/>
    <p:sldId id="257" r:id="rId4"/>
    <p:sldId id="259" r:id="rId5"/>
    <p:sldId id="268" r:id="rId6"/>
    <p:sldId id="286" r:id="rId7"/>
    <p:sldId id="287" r:id="rId8"/>
    <p:sldId id="288" r:id="rId9"/>
    <p:sldId id="289" r:id="rId10"/>
    <p:sldId id="290" r:id="rId11"/>
    <p:sldId id="283" r:id="rId12"/>
    <p:sldId id="285" r:id="rId1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Rg st="1" end="11"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610" autoAdjust="0"/>
    <p:restoredTop sz="78781" autoAdjust="0"/>
  </p:normalViewPr>
  <p:slideViewPr>
    <p:cSldViewPr snapToGrid="0">
      <p:cViewPr varScale="1">
        <p:scale>
          <a:sx n="87" d="100"/>
          <a:sy n="87" d="100"/>
        </p:scale>
        <p:origin x="96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presProps" Target="pres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26E041-184E-4208-9E69-91CCC76E7D6E}" type="datetimeFigureOut">
              <a:rPr lang="zh-CN" altLang="en-US" smtClean="0"/>
              <a:t>2020/5/10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5A628A-6A2C-4470-88F4-0C04C5A525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01542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DEAE63-D6C4-437F-B8DA-DA689F991AA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790877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427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5427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FE4F8CE-49C1-43FE-8F4D-F3E406D1D1BC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159959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041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6042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2145115-A29C-44D8-A835-BB5AEB9FE679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352744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29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229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161BFCB-630F-4270-923E-71B0595F3026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105420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434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45B74FA-865C-488C-8B5F-110D40782C16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43399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8537CBA-0E44-4282-A4F0-C3BCC1A4C2D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043561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8537CBA-0E44-4282-A4F0-C3BCC1A4C2D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276066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8537CBA-0E44-4282-A4F0-C3BCC1A4C2D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53578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8537CBA-0E44-4282-A4F0-C3BCC1A4C2D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548135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8537CBA-0E44-4282-A4F0-C3BCC1A4C2D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305221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8537CBA-0E44-4282-A4F0-C3BCC1A4C2D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448015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EA618-D4F6-4EDB-97D7-53E6570360ED}" type="datetimeFigureOut">
              <a:rPr lang="zh-CN" altLang="en-US" smtClean="0"/>
              <a:t>2020/5/10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8628B2-DB23-4734-8AAB-65CBD02F2C7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29736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EA618-D4F6-4EDB-97D7-53E6570360ED}" type="datetimeFigureOut">
              <a:rPr lang="zh-CN" altLang="en-US" smtClean="0"/>
              <a:t>2020/5/10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8628B2-DB23-4734-8AAB-65CBD02F2C7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49721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EA618-D4F6-4EDB-97D7-53E6570360ED}" type="datetimeFigureOut">
              <a:rPr lang="zh-CN" altLang="en-US" smtClean="0"/>
              <a:t>2020/5/10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8628B2-DB23-4734-8AAB-65CBD02F2C7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5033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  <a:t>2020/5/10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0512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>
        <p:pull/>
      </p:transition>
    </mc:Choice>
    <mc:Fallback xmlns="">
      <p:transition advTm="0">
        <p:pull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  <a:t>2020/5/10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5792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>
        <p:pull/>
      </p:transition>
    </mc:Choice>
    <mc:Fallback xmlns="">
      <p:transition advTm="0">
        <p:pull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5333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  <a:t>2020/5/10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7896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>
        <p:pull/>
      </p:transition>
    </mc:Choice>
    <mc:Fallback xmlns="">
      <p:transition advTm="0">
        <p:pull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200151"/>
            <a:ext cx="5384800" cy="3394075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200151"/>
            <a:ext cx="5384800" cy="3394075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  <a:t>2020/5/10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8102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>
        <p:pull/>
      </p:transition>
    </mc:Choice>
    <mc:Fallback xmlns="">
      <p:transition advTm="0">
        <p:pull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7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  <a:t>2020/5/10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2212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>
        <p:pull/>
      </p:transition>
    </mc:Choice>
    <mc:Fallback xmlns="">
      <p:transition advTm="0">
        <p:pull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  <a:t>2020/5/10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6982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>
        <p:pull/>
      </p:transition>
    </mc:Choice>
    <mc:Fallback xmlns="">
      <p:transition advTm="0">
        <p:pull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  <a:t>2020/5/10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5218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>
        <p:pull/>
      </p:transition>
    </mc:Choice>
    <mc:Fallback xmlns="">
      <p:transition advTm="0">
        <p:pull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2" y="273049"/>
            <a:ext cx="4011084" cy="1162051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2"/>
            <a:ext cx="6815667" cy="5853113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2" y="1435102"/>
            <a:ext cx="4011084" cy="46910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  <a:t>2020/5/10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2787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>
        <p:pull/>
      </p:transition>
    </mc:Choice>
    <mc:Fallback xmlns="">
      <p:transition advTm="0">
        <p:pull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EA618-D4F6-4EDB-97D7-53E6570360ED}" type="datetimeFigureOut">
              <a:rPr lang="zh-CN" altLang="en-US" smtClean="0"/>
              <a:t>2020/5/10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8628B2-DB23-4734-8AAB-65CBD02F2C7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794041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9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  <a:t>2020/5/10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8968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>
        <p:pull/>
      </p:transition>
    </mc:Choice>
    <mc:Fallback xmlns="">
      <p:transition advTm="0">
        <p:pull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  <a:t>2020/5/10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892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>
        <p:pull/>
      </p:transition>
    </mc:Choice>
    <mc:Fallback xmlns="">
      <p:transition advTm="0">
        <p:pull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06375"/>
            <a:ext cx="2743200" cy="4387851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06375"/>
            <a:ext cx="8026400" cy="4387851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  <a:t>2020/5/10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4686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>
        <p:pull/>
      </p:transition>
    </mc:Choice>
    <mc:Fallback xmlns="">
      <p:transition advTm="0">
        <p:pull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 userDrawn="1"/>
        </p:nvCxnSpPr>
        <p:spPr>
          <a:xfrm>
            <a:off x="687010" y="832153"/>
            <a:ext cx="4256863" cy="6983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 userDrawn="1"/>
        </p:nvCxnSpPr>
        <p:spPr>
          <a:xfrm>
            <a:off x="7248129" y="839135"/>
            <a:ext cx="4352873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0692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>
        <p:pull/>
      </p:transition>
    </mc:Choice>
    <mc:Fallback xmlns="">
      <p:transition advTm="0">
        <p:pull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1"/>
            <a:ext cx="12192000" cy="932723"/>
          </a:xfrm>
          <a:prstGeom prst="rect">
            <a:avLst/>
          </a:prstGeom>
          <a:solidFill>
            <a:srgbClr val="568D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351" y="-27384"/>
            <a:ext cx="2272415" cy="960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048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>
        <p:blinds dir="vert"/>
      </p:transition>
    </mc:Choice>
    <mc:Fallback xmlns="">
      <p:transition advClick="0" advTm="0">
        <p:blinds dir="vert"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320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63538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>
        <p:blinds dir="vert"/>
      </p:transition>
    </mc:Choice>
    <mc:Fallback xmlns="">
      <p:transition advClick="0" advTm="0">
        <p:blinds dir="vert"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0700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>
        <p:cover dir="rd"/>
      </p:transition>
    </mc:Choice>
    <mc:Fallback xmlns="">
      <p:transition advTm="0">
        <p:cover dir="rd"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" name="组合 180"/>
          <p:cNvGrpSpPr/>
          <p:nvPr userDrawn="1"/>
        </p:nvGrpSpPr>
        <p:grpSpPr>
          <a:xfrm>
            <a:off x="815414" y="836713"/>
            <a:ext cx="10561173" cy="60959"/>
            <a:chOff x="3060700" y="4724400"/>
            <a:chExt cx="5955507" cy="31432"/>
          </a:xfrm>
        </p:grpSpPr>
        <p:cxnSp>
          <p:nvCxnSpPr>
            <p:cNvPr id="182" name="直接连接符 181"/>
            <p:cNvCxnSpPr/>
            <p:nvPr/>
          </p:nvCxnSpPr>
          <p:spPr>
            <a:xfrm>
              <a:off x="3060700" y="4724400"/>
              <a:ext cx="5955507" cy="0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直接连接符 182"/>
            <p:cNvCxnSpPr/>
            <p:nvPr/>
          </p:nvCxnSpPr>
          <p:spPr>
            <a:xfrm>
              <a:off x="3060700" y="4755832"/>
              <a:ext cx="5955507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01445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>
        <p:push dir="u"/>
      </p:transition>
    </mc:Choice>
    <mc:Fallback xmlns="">
      <p:transition advClick="0" advTm="0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</p:spPr>
        <p:txBody>
          <a:bodyPr/>
          <a:lstStyle>
            <a:lvl1pPr>
              <a:defRPr/>
            </a:lvl1pPr>
          </a:lstStyle>
          <a:p>
            <a:fld id="{80F42DC0-2E3F-F440-A3AA-64F0AA1F84F2}" type="datetime1">
              <a:rPr lang="zh-CN" altLang="en-US"/>
              <a:t>2020/5/10</a:t>
            </a:fld>
            <a:endParaRPr lang="zh-CN" altLang="en-US" sz="1867">
              <a:solidFill>
                <a:schemeClr val="tx1"/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</p:spPr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</p:spPr>
        <p:txBody>
          <a:bodyPr/>
          <a:lstStyle>
            <a:lvl1pPr>
              <a:defRPr/>
            </a:lvl1pPr>
          </a:lstStyle>
          <a:p>
            <a:fld id="{C5FC99A0-26D8-5E4B-82FB-70809BCEE9F6}" type="slidenum">
              <a:rPr lang="zh-CN" altLang="en-US"/>
              <a:t>‹#›</a:t>
            </a:fld>
            <a:endParaRPr lang="zh-CN" altLang="en-US" sz="1867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2193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EA618-D4F6-4EDB-97D7-53E6570360ED}" type="datetimeFigureOut">
              <a:rPr lang="zh-CN" altLang="en-US" smtClean="0"/>
              <a:t>2020/5/10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8628B2-DB23-4734-8AAB-65CBD02F2C7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23599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EA618-D4F6-4EDB-97D7-53E6570360ED}" type="datetimeFigureOut">
              <a:rPr lang="zh-CN" altLang="en-US" smtClean="0"/>
              <a:t>2020/5/10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8628B2-DB23-4734-8AAB-65CBD02F2C7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66558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EA618-D4F6-4EDB-97D7-53E6570360ED}" type="datetimeFigureOut">
              <a:rPr lang="zh-CN" altLang="en-US" smtClean="0"/>
              <a:t>2020/5/10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8628B2-DB23-4734-8AAB-65CBD02F2C7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28550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EA618-D4F6-4EDB-97D7-53E6570360ED}" type="datetimeFigureOut">
              <a:rPr lang="zh-CN" altLang="en-US" smtClean="0"/>
              <a:t>2020/5/10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8628B2-DB23-4734-8AAB-65CBD02F2C7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47280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EA618-D4F6-4EDB-97D7-53E6570360ED}" type="datetimeFigureOut">
              <a:rPr lang="zh-CN" altLang="en-US" smtClean="0"/>
              <a:t>2020/5/10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8628B2-DB23-4734-8AAB-65CBD02F2C7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74743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EA618-D4F6-4EDB-97D7-53E6570360ED}" type="datetimeFigureOut">
              <a:rPr lang="zh-CN" altLang="en-US" smtClean="0"/>
              <a:t>2020/5/10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8628B2-DB23-4734-8AAB-65CBD02F2C7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50002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EA618-D4F6-4EDB-97D7-53E6570360ED}" type="datetimeFigureOut">
              <a:rPr lang="zh-CN" altLang="en-US" smtClean="0"/>
              <a:t>2020/5/10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8628B2-DB23-4734-8AAB-65CBD02F2C7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83724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9EA618-D4F6-4EDB-97D7-53E6570360ED}" type="datetimeFigureOut">
              <a:rPr lang="zh-CN" altLang="en-US" smtClean="0"/>
              <a:t>2020/5/10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8628B2-DB23-4734-8AAB-65CBD02F2C7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0518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0" y="2746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1E9E4D-0BE1-4AAA-A57B-DA425863F4AF}" type="datetimeFigureOut">
              <a:rPr lang="zh-CN" altLang="en-US" smtClean="0"/>
              <a:t>2020/5/10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52440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mc:AlternateContent xmlns:mc="http://schemas.openxmlformats.org/markup-compatibility/2006" xmlns:p14="http://schemas.microsoft.com/office/powerpoint/2010/main">
    <mc:Choice Requires="p14">
      <p:transition p14:dur="10" advTm="0">
        <p:pull/>
      </p:transition>
    </mc:Choice>
    <mc:Fallback xmlns="">
      <p:transition advTm="0">
        <p:pull/>
      </p:transition>
    </mc:Fallback>
  </mc:AlternateContent>
  <p:txStyles>
    <p:titleStyle>
      <a:lvl1pPr algn="ctr" defTabSz="1219170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anose="020B0604020202020204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6.xml"/><Relationship Id="rId7" Type="http://schemas.openxmlformats.org/officeDocument/2006/relationships/image" Target="../media/image5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Picture 3" descr="C:\Users\Administrator\Desktop\微立体创业计划\002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1569" y="-90960"/>
            <a:ext cx="2974047" cy="2973644"/>
          </a:xfrm>
          <a:prstGeom prst="rect">
            <a:avLst/>
          </a:prstGeom>
          <a:noFill/>
          <a:effectLst>
            <a:outerShdw blurRad="292100" dist="177800" dir="2460000" sx="99000" sy="99000" algn="l" rotWithShape="0">
              <a:prstClr val="black">
                <a:alpha val="39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103590" y="2791416"/>
            <a:ext cx="8268048" cy="861736"/>
          </a:xfrm>
          <a:prstGeom prst="rect">
            <a:avLst/>
          </a:prstGeom>
          <a:noFill/>
        </p:spPr>
        <p:txBody>
          <a:bodyPr wrap="square" lIns="121884" tIns="60941" rIns="121884" bIns="60941" rtlCol="0">
            <a:spAutoFit/>
          </a:bodyPr>
          <a:lstStyle/>
          <a:p>
            <a:pPr algn="ctr" defTabSz="1219170"/>
            <a:r>
              <a:rPr lang="zh-CN" altLang="en-US" sz="4800" b="1" dirty="0">
                <a:solidFill>
                  <a:srgbClr val="2C7A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</a:t>
            </a:r>
            <a:r>
              <a:rPr lang="en-US" altLang="zh-CN" sz="4800" b="1" dirty="0">
                <a:solidFill>
                  <a:srgbClr val="2C7A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iOS</a:t>
            </a:r>
            <a:r>
              <a:rPr lang="zh-CN" altLang="en-US" sz="4800" b="1" dirty="0">
                <a:solidFill>
                  <a:srgbClr val="2C7A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的“</a:t>
            </a:r>
            <a:r>
              <a:rPr lang="en-US" altLang="zh-CN" sz="4800" b="1" dirty="0" err="1">
                <a:solidFill>
                  <a:srgbClr val="2C7A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zh-CN" altLang="en-US" sz="4800" b="1" dirty="0">
                <a:solidFill>
                  <a:srgbClr val="2C7A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莞工”客户端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663798" y="3874272"/>
            <a:ext cx="2008730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9170"/>
            <a:r>
              <a:rPr lang="zh-CN" altLang="en-US" sz="1867" dirty="0">
                <a:solidFill>
                  <a:srgbClr val="2C7A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姓名：林添福　</a:t>
            </a:r>
            <a:endParaRPr lang="en-US" altLang="zh-CN" sz="1867" dirty="0">
              <a:solidFill>
                <a:srgbClr val="2C7A8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6" name="M01-06-0023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829040" y="-1247405"/>
            <a:ext cx="812800" cy="812800"/>
          </a:xfrm>
          <a:prstGeom prst="rect">
            <a:avLst/>
          </a:prstGeom>
        </p:spPr>
      </p:pic>
      <p:sp>
        <p:nvSpPr>
          <p:cNvPr id="13" name="矩形 2"/>
          <p:cNvSpPr/>
          <p:nvPr/>
        </p:nvSpPr>
        <p:spPr>
          <a:xfrm>
            <a:off x="0" y="6324601"/>
            <a:ext cx="12192000" cy="539751"/>
          </a:xfrm>
          <a:custGeom>
            <a:avLst/>
            <a:gdLst>
              <a:gd name="connsiteX0" fmla="*/ 0 w 9144000"/>
              <a:gd name="connsiteY0" fmla="*/ 0 h 216000"/>
              <a:gd name="connsiteX1" fmla="*/ 9144000 w 9144000"/>
              <a:gd name="connsiteY1" fmla="*/ 0 h 216000"/>
              <a:gd name="connsiteX2" fmla="*/ 9144000 w 9144000"/>
              <a:gd name="connsiteY2" fmla="*/ 216000 h 216000"/>
              <a:gd name="connsiteX3" fmla="*/ 0 w 9144000"/>
              <a:gd name="connsiteY3" fmla="*/ 216000 h 216000"/>
              <a:gd name="connsiteX4" fmla="*/ 0 w 9144000"/>
              <a:gd name="connsiteY4" fmla="*/ 0 h 216000"/>
              <a:gd name="connsiteX0-1" fmla="*/ 0 w 9144000"/>
              <a:gd name="connsiteY0-2" fmla="*/ 113792 h 329792"/>
              <a:gd name="connsiteX1-3" fmla="*/ 9144000 w 9144000"/>
              <a:gd name="connsiteY1-4" fmla="*/ 113792 h 329792"/>
              <a:gd name="connsiteX2-5" fmla="*/ 9144000 w 9144000"/>
              <a:gd name="connsiteY2-6" fmla="*/ 329792 h 329792"/>
              <a:gd name="connsiteX3-7" fmla="*/ 0 w 9144000"/>
              <a:gd name="connsiteY3-8" fmla="*/ 329792 h 329792"/>
              <a:gd name="connsiteX4-9" fmla="*/ 0 w 9144000"/>
              <a:gd name="connsiteY4-10" fmla="*/ 113792 h 329792"/>
              <a:gd name="connsiteX0-11" fmla="*/ 0 w 9144000"/>
              <a:gd name="connsiteY0-12" fmla="*/ 165719 h 381719"/>
              <a:gd name="connsiteX1-13" fmla="*/ 9144000 w 9144000"/>
              <a:gd name="connsiteY1-14" fmla="*/ 165719 h 381719"/>
              <a:gd name="connsiteX2-15" fmla="*/ 9144000 w 9144000"/>
              <a:gd name="connsiteY2-16" fmla="*/ 381719 h 381719"/>
              <a:gd name="connsiteX3-17" fmla="*/ 0 w 9144000"/>
              <a:gd name="connsiteY3-18" fmla="*/ 381719 h 381719"/>
              <a:gd name="connsiteX4-19" fmla="*/ 0 w 9144000"/>
              <a:gd name="connsiteY4-20" fmla="*/ 165719 h 381719"/>
              <a:gd name="connsiteX0-21" fmla="*/ 0 w 9144000"/>
              <a:gd name="connsiteY0-22" fmla="*/ 132628 h 348628"/>
              <a:gd name="connsiteX1-23" fmla="*/ 9144000 w 9144000"/>
              <a:gd name="connsiteY1-24" fmla="*/ 132628 h 348628"/>
              <a:gd name="connsiteX2-25" fmla="*/ 9144000 w 9144000"/>
              <a:gd name="connsiteY2-26" fmla="*/ 348628 h 348628"/>
              <a:gd name="connsiteX3-27" fmla="*/ 0 w 9144000"/>
              <a:gd name="connsiteY3-28" fmla="*/ 348628 h 348628"/>
              <a:gd name="connsiteX4-29" fmla="*/ 0 w 9144000"/>
              <a:gd name="connsiteY4-30" fmla="*/ 132628 h 348628"/>
              <a:gd name="connsiteX0-31" fmla="*/ 0 w 9144000"/>
              <a:gd name="connsiteY0-32" fmla="*/ 119048 h 335048"/>
              <a:gd name="connsiteX1-33" fmla="*/ 9144000 w 9144000"/>
              <a:gd name="connsiteY1-34" fmla="*/ 119048 h 335048"/>
              <a:gd name="connsiteX2-35" fmla="*/ 9144000 w 9144000"/>
              <a:gd name="connsiteY2-36" fmla="*/ 335048 h 335048"/>
              <a:gd name="connsiteX3-37" fmla="*/ 0 w 9144000"/>
              <a:gd name="connsiteY3-38" fmla="*/ 335048 h 335048"/>
              <a:gd name="connsiteX4-39" fmla="*/ 0 w 9144000"/>
              <a:gd name="connsiteY4-40" fmla="*/ 119048 h 335048"/>
              <a:gd name="connsiteX0-41" fmla="*/ 0 w 9144000"/>
              <a:gd name="connsiteY0-42" fmla="*/ 158633 h 374633"/>
              <a:gd name="connsiteX1-43" fmla="*/ 9144000 w 9144000"/>
              <a:gd name="connsiteY1-44" fmla="*/ 158633 h 374633"/>
              <a:gd name="connsiteX2-45" fmla="*/ 9144000 w 9144000"/>
              <a:gd name="connsiteY2-46" fmla="*/ 374633 h 374633"/>
              <a:gd name="connsiteX3-47" fmla="*/ 0 w 9144000"/>
              <a:gd name="connsiteY3-48" fmla="*/ 374633 h 374633"/>
              <a:gd name="connsiteX4-49" fmla="*/ 0 w 9144000"/>
              <a:gd name="connsiteY4-50" fmla="*/ 158633 h 37463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9144000" h="374633">
                <a:moveTo>
                  <a:pt x="0" y="158633"/>
                </a:moveTo>
                <a:cubicBezTo>
                  <a:pt x="4165456" y="-109488"/>
                  <a:pt x="5852160" y="12329"/>
                  <a:pt x="9144000" y="158633"/>
                </a:cubicBezTo>
                <a:lnTo>
                  <a:pt x="9144000" y="374633"/>
                </a:lnTo>
                <a:lnTo>
                  <a:pt x="0" y="374633"/>
                </a:lnTo>
                <a:lnTo>
                  <a:pt x="0" y="158633"/>
                </a:lnTo>
                <a:close/>
              </a:path>
            </a:pathLst>
          </a:custGeom>
          <a:solidFill>
            <a:srgbClr val="2C7A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219170">
              <a:defRPr/>
            </a:pPr>
            <a:endParaRPr lang="zh-CN" altLang="en-US">
              <a:solidFill>
                <a:prstClr val="white"/>
              </a:solidFill>
              <a:latin typeface="Arial"/>
              <a:ea typeface="黑体" panose="02010609060101010101" pitchFamily="49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BBD6122-85E5-5240-AF6D-C6869C55DAC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7321" y="504421"/>
            <a:ext cx="1902541" cy="1902541"/>
          </a:xfrm>
          <a:prstGeom prst="rect">
            <a:avLst/>
          </a:prstGeom>
        </p:spPr>
      </p:pic>
      <p:sp>
        <p:nvSpPr>
          <p:cNvPr id="15" name="TextBox 5">
            <a:extLst>
              <a:ext uri="{FF2B5EF4-FFF2-40B4-BE49-F238E27FC236}">
                <a16:creationId xmlns:a16="http://schemas.microsoft.com/office/drawing/2014/main" id="{2CF03151-D405-A442-A092-2BB6C5047DC5}"/>
              </a:ext>
            </a:extLst>
          </p:cNvPr>
          <p:cNvSpPr txBox="1"/>
          <p:nvPr/>
        </p:nvSpPr>
        <p:spPr>
          <a:xfrm>
            <a:off x="3488266" y="4462583"/>
            <a:ext cx="4646331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9170"/>
            <a:r>
              <a:rPr lang="zh-CN" altLang="en-US" sz="1867" dirty="0">
                <a:solidFill>
                  <a:srgbClr val="2C7A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专业班级：</a:t>
            </a:r>
            <a:r>
              <a:rPr lang="en-US" altLang="zh-CN" sz="1867" dirty="0">
                <a:solidFill>
                  <a:srgbClr val="2C7A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16</a:t>
            </a:r>
            <a:r>
              <a:rPr lang="zh-CN" altLang="en-US" sz="1867" dirty="0">
                <a:solidFill>
                  <a:srgbClr val="2C7A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计算机科学与技术</a:t>
            </a:r>
            <a:r>
              <a:rPr lang="en-US" altLang="zh-CN" sz="1867" dirty="0">
                <a:solidFill>
                  <a:srgbClr val="2C7A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867" dirty="0">
                <a:solidFill>
                  <a:srgbClr val="2C7A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班　</a:t>
            </a:r>
            <a:endParaRPr lang="en-US" altLang="zh-CN" sz="1867" dirty="0">
              <a:solidFill>
                <a:srgbClr val="2C7A8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TextBox 5">
            <a:extLst>
              <a:ext uri="{FF2B5EF4-FFF2-40B4-BE49-F238E27FC236}">
                <a16:creationId xmlns:a16="http://schemas.microsoft.com/office/drawing/2014/main" id="{D5EE48C4-08C1-F743-AF1A-4E5422D127BD}"/>
              </a:ext>
            </a:extLst>
          </p:cNvPr>
          <p:cNvSpPr txBox="1"/>
          <p:nvPr/>
        </p:nvSpPr>
        <p:spPr>
          <a:xfrm>
            <a:off x="6502466" y="3874272"/>
            <a:ext cx="3139373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9170"/>
            <a:r>
              <a:rPr lang="zh-CN" altLang="en-US" sz="1867" dirty="0">
                <a:solidFill>
                  <a:srgbClr val="2C7A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学号：</a:t>
            </a:r>
            <a:r>
              <a:rPr lang="en-US" altLang="zh-CN" sz="1867" dirty="0">
                <a:solidFill>
                  <a:srgbClr val="2C7A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201641402126</a:t>
            </a:r>
            <a:r>
              <a:rPr lang="zh-CN" altLang="en-US" sz="1867" dirty="0">
                <a:solidFill>
                  <a:srgbClr val="2C7A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　</a:t>
            </a:r>
            <a:endParaRPr lang="en-US" altLang="zh-CN" sz="1867" dirty="0">
              <a:solidFill>
                <a:srgbClr val="2C7A8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TextBox 5">
            <a:extLst>
              <a:ext uri="{FF2B5EF4-FFF2-40B4-BE49-F238E27FC236}">
                <a16:creationId xmlns:a16="http://schemas.microsoft.com/office/drawing/2014/main" id="{FF9477CF-B6AF-2340-BF92-E74CC16D6EC3}"/>
              </a:ext>
            </a:extLst>
          </p:cNvPr>
          <p:cNvSpPr txBox="1"/>
          <p:nvPr/>
        </p:nvSpPr>
        <p:spPr>
          <a:xfrm>
            <a:off x="3739064" y="5073394"/>
            <a:ext cx="3559390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9170"/>
            <a:r>
              <a:rPr lang="zh-CN" altLang="en-US" sz="1867" dirty="0">
                <a:solidFill>
                  <a:srgbClr val="2C7A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指导老师：潘晓衡 高级工程师　</a:t>
            </a:r>
            <a:endParaRPr lang="en-US" altLang="zh-CN" sz="1867" dirty="0">
              <a:solidFill>
                <a:srgbClr val="2C7A8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3988790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eelOff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audio>
              <p:cMediaNode vol="80000" numSld="999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6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组合 62"/>
          <p:cNvGrpSpPr/>
          <p:nvPr/>
        </p:nvGrpSpPr>
        <p:grpSpPr bwMode="auto">
          <a:xfrm>
            <a:off x="318503" y="889699"/>
            <a:ext cx="10949516" cy="870011"/>
            <a:chOff x="395536" y="850792"/>
            <a:chExt cx="8211288" cy="652463"/>
          </a:xfrm>
        </p:grpSpPr>
        <p:sp>
          <p:nvSpPr>
            <p:cNvPr id="64" name="TextBox 30"/>
            <p:cNvSpPr txBox="1"/>
            <p:nvPr/>
          </p:nvSpPr>
          <p:spPr>
            <a:xfrm>
              <a:off x="708241" y="850792"/>
              <a:ext cx="138534" cy="31540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defTabSz="1219170">
                <a:defRPr/>
              </a:pPr>
              <a:endParaRPr lang="zh-CN" altLang="en-US" sz="2133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黑体" panose="02010609060101010101" pitchFamily="49" charset="-122"/>
              </a:endParaRPr>
            </a:p>
          </p:txBody>
        </p:sp>
        <p:sp>
          <p:nvSpPr>
            <p:cNvPr id="65" name="TextBox 29"/>
            <p:cNvSpPr txBox="1"/>
            <p:nvPr/>
          </p:nvSpPr>
          <p:spPr>
            <a:xfrm>
              <a:off x="395536" y="1203193"/>
              <a:ext cx="8211288" cy="300062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latinLnBrk="1"/>
              <a:endParaRPr lang="zh-CN" altLang="zh-CN" sz="2000" dirty="0"/>
            </a:p>
          </p:txBody>
        </p:sp>
      </p:grpSp>
      <p:sp>
        <p:nvSpPr>
          <p:cNvPr id="6" name="标题 1"/>
          <p:cNvSpPr txBox="1"/>
          <p:nvPr/>
        </p:nvSpPr>
        <p:spPr>
          <a:xfrm>
            <a:off x="774714" y="234399"/>
            <a:ext cx="1790118" cy="655299"/>
          </a:xfrm>
          <a:prstGeom prst="rect">
            <a:avLst/>
          </a:prstGeom>
        </p:spPr>
        <p:txBody>
          <a:bodyPr vert="horz" lIns="121920" tIns="60960" rIns="121920" bIns="6096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219170"/>
            <a:r>
              <a:rPr lang="zh-CN" altLang="en-US" sz="2133" dirty="0">
                <a:solidFill>
                  <a:prstClr val="black"/>
                </a:solidFill>
                <a:latin typeface="Arial Black"/>
                <a:ea typeface="微软雅黑" panose="020B0503020204020204" pitchFamily="34" charset="-122"/>
              </a:rPr>
              <a:t>总结与期望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D94813B-AB82-3941-B5B8-A2EF36220E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198" y="196448"/>
            <a:ext cx="701842" cy="701842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7383E0D3-B677-F147-8754-7BFCD3CC2A8F}"/>
              </a:ext>
            </a:extLst>
          </p:cNvPr>
          <p:cNvSpPr/>
          <p:nvPr/>
        </p:nvSpPr>
        <p:spPr>
          <a:xfrm>
            <a:off x="1983783" y="1359600"/>
            <a:ext cx="8276095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</a:t>
            </a:r>
            <a:r>
              <a:rPr lang="zh-CN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“</a:t>
            </a:r>
            <a:r>
              <a:rPr lang="x-none" altLang="zh-CN" sz="2400"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zh-CN" altLang="zh-CN" sz="2400" dirty="0">
                <a:ea typeface="宋体" panose="02010600030101010101" pitchFamily="2" charset="-122"/>
                <a:cs typeface="Times New Roman" panose="02020603050405020304" pitchFamily="18" charset="0"/>
              </a:rPr>
              <a:t>莞工</a:t>
            </a:r>
            <a:r>
              <a:rPr lang="en-US" altLang="zh-CN" sz="2400" dirty="0">
                <a:ea typeface="宋体" panose="02010600030101010101" pitchFamily="2" charset="-122"/>
                <a:cs typeface="Times New Roman" panose="02020603050405020304" pitchFamily="18" charset="0"/>
              </a:rPr>
              <a:t>”</a:t>
            </a:r>
            <a:r>
              <a:rPr lang="zh-CN" altLang="zh-CN" sz="2400" dirty="0">
                <a:ea typeface="宋体" panose="02010600030101010101" pitchFamily="2" charset="-122"/>
                <a:cs typeface="Times New Roman" panose="02020603050405020304" pitchFamily="18" charset="0"/>
              </a:rPr>
              <a:t>客户端，从东莞理工学院实际需求出发，实现了校园资讯的快速传达和校内生活服务资源的高效利用，客户端的实际投入使用效果与预期基本一致，但是在开发过程中，仍然存在着很多需要继续完善的地方，例如界面布局，性能优化，内存管理等方面。在莞工支付模块中，可以采用多层加密算法，实现数据传输安全性的稳定提升。与此同时，越来越多的新功能会增加到客户端上去，争取打造出具有极致用户体验的东莞理工官方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APP</a:t>
            </a:r>
            <a:r>
              <a:rPr lang="zh-CN" altLang="zh-CN" sz="2400" dirty="0"/>
              <a:t> 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956510834"/>
      </p:ext>
    </p:extLst>
  </p:cSld>
  <p:clrMapOvr>
    <a:masterClrMapping/>
  </p:clrMapOvr>
  <p:transition spd="slow" advTm="0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888318" y="740833"/>
            <a:ext cx="4734983" cy="2123658"/>
          </a:xfrm>
          <a:prstGeom prst="rect">
            <a:avLst/>
          </a:prstGeom>
        </p:spPr>
        <p:txBody>
          <a:bodyPr>
            <a:spAutoFit/>
          </a:bodyPr>
          <a:lstStyle/>
          <a:p>
            <a:pPr defTabSz="1219170">
              <a:lnSpc>
                <a:spcPct val="150000"/>
              </a:lnSpc>
              <a:defRPr/>
            </a:pPr>
            <a:r>
              <a:rPr lang="en-US" altLang="zh-CN" sz="8800" dirty="0">
                <a:solidFill>
                  <a:srgbClr val="3891A7"/>
                </a:solidFill>
                <a:latin typeface="Impact" panose="020B0806030902050204" pitchFamily="34" charset="0"/>
                <a:ea typeface="黑体" panose="02010609060101010101" pitchFamily="49" charset="-122"/>
              </a:rPr>
              <a:t>THANKS!</a:t>
            </a:r>
            <a:endParaRPr lang="zh-CN" altLang="en-US" sz="8800" dirty="0">
              <a:solidFill>
                <a:srgbClr val="3891A7"/>
              </a:solidFill>
              <a:latin typeface="Impact" panose="020B0806030902050204" pitchFamily="34" charset="0"/>
              <a:ea typeface="黑体" panose="02010609060101010101" pitchFamily="49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775885" y="2660652"/>
            <a:ext cx="8580967" cy="2678426"/>
          </a:xfrm>
          <a:prstGeom prst="rect">
            <a:avLst/>
          </a:prstGeom>
        </p:spPr>
        <p:txBody>
          <a:bodyPr>
            <a:spAutoFit/>
          </a:bodyPr>
          <a:lstStyle/>
          <a:p>
            <a:pPr defTabSz="1219170">
              <a:lnSpc>
                <a:spcPct val="150000"/>
              </a:lnSpc>
              <a:defRPr/>
            </a:pPr>
            <a:r>
              <a:rPr lang="zh-CN" altLang="en-US" sz="1867" kern="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黑体" panose="02010609060101010101" pitchFamily="49" charset="-122"/>
              </a:rPr>
              <a:t>         大学生活即将结束，在此，我要感谢所有教导我的老师和陪伴我一齐成长的同学，他们在我的大学生涯给予了很大的帮助。本毕业设计能够顺利完成，要特别感谢我的导师潘晓衡老师，潘晓衡老师</a:t>
            </a:r>
            <a:r>
              <a:rPr lang="zh-CN" altLang="en-US" sz="1867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黑体" panose="02010609060101010101" pitchFamily="49" charset="-122"/>
              </a:rPr>
              <a:t>老师对该毕业设计研究从选题，构思到最后定稿的各个环节给予细心指引与教导</a:t>
            </a:r>
            <a:r>
              <a:rPr lang="en-US" altLang="zh-CN" sz="1867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黑体" panose="02010609060101010101" pitchFamily="49" charset="-122"/>
              </a:rPr>
              <a:t>,</a:t>
            </a:r>
            <a:r>
              <a:rPr lang="zh-CN" altLang="en-US" sz="1867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黑体" panose="02010609060101010101" pitchFamily="49" charset="-122"/>
              </a:rPr>
              <a:t>使我得以最终完成毕业设计！</a:t>
            </a:r>
            <a:endParaRPr lang="en-US" altLang="zh-CN" sz="1867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黑体" panose="02010609060101010101" pitchFamily="49" charset="-122"/>
            </a:endParaRPr>
          </a:p>
          <a:p>
            <a:pPr defTabSz="1219170">
              <a:lnSpc>
                <a:spcPct val="150000"/>
              </a:lnSpc>
              <a:defRPr/>
            </a:pPr>
            <a:r>
              <a:rPr lang="en-US" altLang="zh-CN" sz="1867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黑体" panose="02010609060101010101" pitchFamily="49" charset="-122"/>
              </a:rPr>
              <a:t>        </a:t>
            </a:r>
            <a:r>
              <a:rPr lang="zh-CN" altLang="en-US" sz="1867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黑体" panose="02010609060101010101" pitchFamily="49" charset="-122"/>
              </a:rPr>
              <a:t>最后，我要向百忙之中抽时间对本文进行审阅，评议和参与本人毕业设计答辩的各位老师表示感谢！</a:t>
            </a:r>
            <a:endParaRPr lang="zh-CN" altLang="en-US" sz="1867" kern="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黑体" panose="02010609060101010101" pitchFamily="49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093633" y="5450417"/>
            <a:ext cx="4064000" cy="708014"/>
          </a:xfrm>
          <a:prstGeom prst="rect">
            <a:avLst/>
          </a:prstGeom>
        </p:spPr>
        <p:txBody>
          <a:bodyPr>
            <a:spAutoFit/>
          </a:bodyPr>
          <a:lstStyle/>
          <a:p>
            <a:pPr defTabSz="1219170">
              <a:lnSpc>
                <a:spcPct val="150000"/>
              </a:lnSpc>
              <a:defRPr/>
            </a:pPr>
            <a:r>
              <a:rPr lang="zh-CN" altLang="en-US" sz="2667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黑体" panose="02010609060101010101" pitchFamily="49" charset="-122"/>
              </a:rPr>
              <a:t>恳请各位老师批评指正！</a:t>
            </a:r>
          </a:p>
        </p:txBody>
      </p:sp>
    </p:spTree>
    <p:extLst>
      <p:ext uri="{BB962C8B-B14F-4D97-AF65-F5344CB8AC3E}">
        <p14:creationId xmlns:p14="http://schemas.microsoft.com/office/powerpoint/2010/main" val="2282061340"/>
      </p:ext>
    </p:extLst>
  </p:cSld>
  <p:clrMapOvr>
    <a:masterClrMapping/>
  </p:clrMapOvr>
  <p:transition spd="slow" advTm="0">
    <p:checker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5"/>
          <p:cNvSpPr txBox="1"/>
          <p:nvPr/>
        </p:nvSpPr>
        <p:spPr>
          <a:xfrm>
            <a:off x="1606274" y="1707217"/>
            <a:ext cx="841321" cy="173220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defTabSz="1219170"/>
            <a:r>
              <a:rPr lang="zh-CN" altLang="en-US" sz="4267" b="1" dirty="0">
                <a:solidFill>
                  <a:srgbClr val="2C7A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目录页</a:t>
            </a:r>
          </a:p>
        </p:txBody>
      </p:sp>
      <p:cxnSp>
        <p:nvCxnSpPr>
          <p:cNvPr id="31" name="直接连接符 30"/>
          <p:cNvCxnSpPr/>
          <p:nvPr/>
        </p:nvCxnSpPr>
        <p:spPr>
          <a:xfrm>
            <a:off x="2351584" y="1795587"/>
            <a:ext cx="0" cy="4320480"/>
          </a:xfrm>
          <a:prstGeom prst="line">
            <a:avLst/>
          </a:prstGeom>
          <a:ln w="19050">
            <a:solidFill>
              <a:srgbClr val="2C7A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矩形 31"/>
          <p:cNvSpPr/>
          <p:nvPr/>
        </p:nvSpPr>
        <p:spPr>
          <a:xfrm>
            <a:off x="2495172" y="1864935"/>
            <a:ext cx="7200800" cy="43204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zh-CN" altLang="en-US" sz="2400" dirty="0">
              <a:solidFill>
                <a:prstClr val="white"/>
              </a:solidFill>
              <a:latin typeface="Arial"/>
              <a:ea typeface="黑体" panose="02010609060101010101" pitchFamily="49" charset="-122"/>
            </a:endParaRPr>
          </a:p>
        </p:txBody>
      </p:sp>
      <p:cxnSp>
        <p:nvCxnSpPr>
          <p:cNvPr id="33" name="直接连接符 32"/>
          <p:cNvCxnSpPr/>
          <p:nvPr/>
        </p:nvCxnSpPr>
        <p:spPr>
          <a:xfrm>
            <a:off x="9840416" y="1795587"/>
            <a:ext cx="0" cy="4320480"/>
          </a:xfrm>
          <a:prstGeom prst="line">
            <a:avLst/>
          </a:prstGeom>
          <a:ln w="19050">
            <a:solidFill>
              <a:srgbClr val="2C7A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4"/>
          <p:cNvSpPr txBox="1">
            <a:spLocks noChangeArrowheads="1"/>
          </p:cNvSpPr>
          <p:nvPr/>
        </p:nvSpPr>
        <p:spPr bwMode="auto">
          <a:xfrm>
            <a:off x="86336" y="3359209"/>
            <a:ext cx="2193229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1219170" eaLnBrk="1" hangingPunct="1"/>
            <a:r>
              <a:rPr lang="en-US" altLang="zh-CN" sz="3200" dirty="0">
                <a:solidFill>
                  <a:prstClr val="black">
                    <a:lumMod val="65000"/>
                    <a:lumOff val="35000"/>
                  </a:prstClr>
                </a:solidFill>
                <a:latin typeface="Stencil" panose="040409050D0802020404" pitchFamily="82" charset="0"/>
              </a:rPr>
              <a:t>contents</a:t>
            </a:r>
            <a:endParaRPr lang="zh-CN" altLang="en-US" sz="3200" dirty="0">
              <a:solidFill>
                <a:prstClr val="black">
                  <a:lumMod val="65000"/>
                  <a:lumOff val="35000"/>
                </a:prstClr>
              </a:solidFill>
              <a:latin typeface="Stencil" panose="040409050D0802020404" pitchFamily="82" charset="0"/>
            </a:endParaRPr>
          </a:p>
        </p:txBody>
      </p:sp>
      <p:sp>
        <p:nvSpPr>
          <p:cNvPr id="4" name="文本框 18"/>
          <p:cNvSpPr txBox="1"/>
          <p:nvPr/>
        </p:nvSpPr>
        <p:spPr>
          <a:xfrm>
            <a:off x="3160090" y="3064867"/>
            <a:ext cx="2828018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1219170">
              <a:defRPr/>
            </a:pPr>
            <a:r>
              <a:rPr lang="en-US" altLang="zh-CN" sz="2400" dirty="0">
                <a:solidFill>
                  <a:srgbClr val="3891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400" dirty="0">
                <a:solidFill>
                  <a:srgbClr val="3891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、研究背景和目标</a:t>
            </a:r>
          </a:p>
        </p:txBody>
      </p:sp>
      <p:sp>
        <p:nvSpPr>
          <p:cNvPr id="8" name="文本框 21"/>
          <p:cNvSpPr txBox="1"/>
          <p:nvPr/>
        </p:nvSpPr>
        <p:spPr>
          <a:xfrm>
            <a:off x="6723509" y="3064866"/>
            <a:ext cx="2828018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1219170">
              <a:defRPr/>
            </a:pPr>
            <a:r>
              <a:rPr lang="en-US" altLang="zh-CN" sz="2400" dirty="0">
                <a:solidFill>
                  <a:srgbClr val="3891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400" dirty="0">
                <a:solidFill>
                  <a:srgbClr val="3891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、测试及结果分析</a:t>
            </a:r>
          </a:p>
        </p:txBody>
      </p:sp>
      <p:sp>
        <p:nvSpPr>
          <p:cNvPr id="12" name="文本框 24"/>
          <p:cNvSpPr txBox="1"/>
          <p:nvPr/>
        </p:nvSpPr>
        <p:spPr>
          <a:xfrm>
            <a:off x="3160090" y="3781860"/>
            <a:ext cx="1943161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1219170">
              <a:defRPr/>
            </a:pPr>
            <a:r>
              <a:rPr lang="en-US" altLang="zh-CN" sz="2400" dirty="0">
                <a:solidFill>
                  <a:srgbClr val="3891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400" dirty="0">
                <a:solidFill>
                  <a:srgbClr val="3891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、研究内容</a:t>
            </a:r>
          </a:p>
        </p:txBody>
      </p:sp>
      <p:sp>
        <p:nvSpPr>
          <p:cNvPr id="16" name="文本框 27"/>
          <p:cNvSpPr txBox="1"/>
          <p:nvPr/>
        </p:nvSpPr>
        <p:spPr>
          <a:xfrm>
            <a:off x="6723509" y="4521110"/>
            <a:ext cx="1289135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1219170">
              <a:defRPr/>
            </a:pPr>
            <a:r>
              <a:rPr lang="en-US" altLang="zh-CN" sz="2400" dirty="0">
                <a:solidFill>
                  <a:srgbClr val="3891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2400" dirty="0">
                <a:solidFill>
                  <a:srgbClr val="3891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、致谢</a:t>
            </a:r>
          </a:p>
        </p:txBody>
      </p:sp>
      <p:sp>
        <p:nvSpPr>
          <p:cNvPr id="20" name="文本框 30"/>
          <p:cNvSpPr txBox="1"/>
          <p:nvPr/>
        </p:nvSpPr>
        <p:spPr>
          <a:xfrm>
            <a:off x="3160365" y="4512026"/>
            <a:ext cx="311024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219170">
              <a:defRPr/>
            </a:pPr>
            <a:r>
              <a:rPr lang="en-US" altLang="zh-CN" sz="2400" dirty="0">
                <a:solidFill>
                  <a:srgbClr val="3891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400" dirty="0">
                <a:solidFill>
                  <a:srgbClr val="3891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、客户端功能实现</a:t>
            </a:r>
          </a:p>
        </p:txBody>
      </p:sp>
      <p:sp>
        <p:nvSpPr>
          <p:cNvPr id="24" name="文本框 33"/>
          <p:cNvSpPr txBox="1"/>
          <p:nvPr/>
        </p:nvSpPr>
        <p:spPr>
          <a:xfrm>
            <a:off x="6723509" y="3780135"/>
            <a:ext cx="2212465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1219170">
              <a:defRPr/>
            </a:pPr>
            <a:r>
              <a:rPr lang="en-US" altLang="zh-CN" sz="2400" dirty="0">
                <a:solidFill>
                  <a:srgbClr val="3891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2400" dirty="0">
                <a:solidFill>
                  <a:srgbClr val="3891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、总结与期望</a:t>
            </a:r>
          </a:p>
        </p:txBody>
      </p:sp>
      <p:cxnSp>
        <p:nvCxnSpPr>
          <p:cNvPr id="28" name="直接连接符 27"/>
          <p:cNvCxnSpPr>
            <a:cxnSpLocks/>
          </p:cNvCxnSpPr>
          <p:nvPr/>
        </p:nvCxnSpPr>
        <p:spPr>
          <a:xfrm>
            <a:off x="2869841" y="2878276"/>
            <a:ext cx="0" cy="2293799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661499"/>
      </p:ext>
    </p:extLst>
  </p:cSld>
  <p:clrMapOvr>
    <a:masterClrMapping/>
  </p:clrMapOvr>
  <p:transition spd="slow" advTm="0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/>
          <p:cNvGrpSpPr/>
          <p:nvPr/>
        </p:nvGrpSpPr>
        <p:grpSpPr bwMode="auto">
          <a:xfrm>
            <a:off x="1267411" y="3832249"/>
            <a:ext cx="10007126" cy="1776833"/>
            <a:chOff x="2963100" y="1349947"/>
            <a:chExt cx="7171030" cy="617759"/>
          </a:xfrm>
        </p:grpSpPr>
        <p:sp>
          <p:nvSpPr>
            <p:cNvPr id="13325" name="矩形 25"/>
            <p:cNvSpPr>
              <a:spLocks noChangeArrowheads="1"/>
            </p:cNvSpPr>
            <p:nvPr/>
          </p:nvSpPr>
          <p:spPr bwMode="auto">
            <a:xfrm>
              <a:off x="2971861" y="1531857"/>
              <a:ext cx="7162269" cy="4358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defTabSz="1219170">
                <a:lnSpc>
                  <a:spcPct val="130000"/>
                </a:lnSpc>
              </a:pPr>
              <a:r>
                <a:rPr lang="en-US" altLang="zh-CN" sz="2000" dirty="0">
                  <a:solidFill>
                    <a:srgbClr val="000000"/>
                  </a:solidFill>
                  <a:latin typeface="微软雅黑" panose="020B0503020204020204" pitchFamily="34" charset="-122"/>
                </a:rPr>
                <a:t>1.</a:t>
              </a:r>
              <a:r>
                <a:rPr lang="zh-CN" altLang="en-US" sz="2000" dirty="0">
                  <a:solidFill>
                    <a:srgbClr val="000000"/>
                  </a:solidFill>
                  <a:latin typeface="微软雅黑" panose="020B0503020204020204" pitchFamily="34" charset="-122"/>
                </a:rPr>
                <a:t>客户端实现莞工支付，实时校园卡二维码付款，校园卡充值，校园卡提现，校园卡转账，校园卡管理，解决随身携带校园卡的问题。</a:t>
              </a:r>
            </a:p>
            <a:p>
              <a:pPr defTabSz="1219170">
                <a:lnSpc>
                  <a:spcPct val="130000"/>
                </a:lnSpc>
              </a:pPr>
              <a:r>
                <a:rPr lang="en-US" altLang="zh-CN" sz="2000" dirty="0">
                  <a:solidFill>
                    <a:srgbClr val="000000"/>
                  </a:solidFill>
                  <a:latin typeface="微软雅黑" panose="020B0503020204020204" pitchFamily="34" charset="-122"/>
                </a:rPr>
                <a:t>2.</a:t>
              </a:r>
              <a:r>
                <a:rPr lang="zh-CN" altLang="en-US" sz="2000" dirty="0">
                  <a:solidFill>
                    <a:srgbClr val="000000"/>
                  </a:solidFill>
                  <a:latin typeface="微软雅黑" panose="020B0503020204020204" pitchFamily="34" charset="-122"/>
                </a:rPr>
                <a:t>客户端实现消息通知，校园公告推送，应用消息推送，优化校内资讯传播问题。</a:t>
              </a:r>
              <a:endParaRPr lang="en-US" altLang="zh-CN" sz="2000" dirty="0">
                <a:solidFill>
                  <a:srgbClr val="000000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13326" name="矩形 26"/>
            <p:cNvSpPr>
              <a:spLocks noChangeArrowheads="1"/>
            </p:cNvSpPr>
            <p:nvPr/>
          </p:nvSpPr>
          <p:spPr bwMode="auto">
            <a:xfrm>
              <a:off x="2963100" y="1349947"/>
              <a:ext cx="1272434" cy="1819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defTabSz="1219170"/>
              <a:r>
                <a:rPr lang="zh-CN" altLang="en-US" sz="2800" dirty="0">
                  <a:solidFill>
                    <a:prstClr val="black"/>
                  </a:solidFill>
                  <a:latin typeface="微软雅黑" panose="020B0503020204020204" pitchFamily="34" charset="-122"/>
                </a:rPr>
                <a:t>研究目标</a:t>
              </a: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759965" y="304744"/>
            <a:ext cx="2616172" cy="683398"/>
          </a:xfrm>
        </p:spPr>
        <p:txBody>
          <a:bodyPr>
            <a:normAutofit/>
          </a:bodyPr>
          <a:lstStyle/>
          <a:p>
            <a:r>
              <a:rPr lang="zh-CN" altLang="en-US" sz="2133" dirty="0"/>
              <a:t>研究背景以及目标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2014B06-B682-C847-A925-3400D5A749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624" y="268873"/>
            <a:ext cx="607371" cy="607371"/>
          </a:xfrm>
          <a:prstGeom prst="rect">
            <a:avLst/>
          </a:prstGeom>
        </p:spPr>
      </p:pic>
      <p:grpSp>
        <p:nvGrpSpPr>
          <p:cNvPr id="43" name="组合 42">
            <a:extLst>
              <a:ext uri="{FF2B5EF4-FFF2-40B4-BE49-F238E27FC236}">
                <a16:creationId xmlns:a16="http://schemas.microsoft.com/office/drawing/2014/main" id="{27BDF687-04EC-A849-866D-8ED66356B127}"/>
              </a:ext>
            </a:extLst>
          </p:cNvPr>
          <p:cNvGrpSpPr/>
          <p:nvPr/>
        </p:nvGrpSpPr>
        <p:grpSpPr bwMode="auto">
          <a:xfrm>
            <a:off x="1267411" y="1498601"/>
            <a:ext cx="10007126" cy="1776833"/>
            <a:chOff x="2963100" y="1349947"/>
            <a:chExt cx="7171030" cy="617759"/>
          </a:xfrm>
        </p:grpSpPr>
        <p:sp>
          <p:nvSpPr>
            <p:cNvPr id="44" name="矩形 25">
              <a:extLst>
                <a:ext uri="{FF2B5EF4-FFF2-40B4-BE49-F238E27FC236}">
                  <a16:creationId xmlns:a16="http://schemas.microsoft.com/office/drawing/2014/main" id="{C26C2D6A-743E-274D-901D-2CFB3CBB8F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1861" y="1531857"/>
              <a:ext cx="7162269" cy="4358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defTabSz="1219170">
                <a:lnSpc>
                  <a:spcPct val="130000"/>
                </a:lnSpc>
              </a:pPr>
              <a:r>
                <a:rPr lang="en-US" altLang="zh-CN" sz="2000" dirty="0">
                  <a:solidFill>
                    <a:srgbClr val="000000"/>
                  </a:solidFill>
                  <a:latin typeface="微软雅黑" panose="020B0503020204020204" pitchFamily="34" charset="-122"/>
                </a:rPr>
                <a:t>1.</a:t>
              </a:r>
              <a:r>
                <a:rPr lang="zh-CN" altLang="zh-CN" sz="2000" dirty="0"/>
                <a:t>高校办学规模的发展日益壮大，但是校园信息传达的及时性和信息交流的互动性方面</a:t>
              </a:r>
              <a:r>
                <a:rPr lang="zh-CN" altLang="en-US" sz="2000" dirty="0"/>
                <a:t>  </a:t>
              </a:r>
              <a:r>
                <a:rPr lang="zh-CN" altLang="zh-CN" sz="2000" dirty="0"/>
                <a:t>却存在着一定的局限性 </a:t>
              </a:r>
              <a:r>
                <a:rPr lang="zh-CN" altLang="en-US" sz="2000" dirty="0"/>
                <a:t>。</a:t>
              </a:r>
              <a:endParaRPr lang="en-US" altLang="zh-CN" sz="2000" dirty="0"/>
            </a:p>
            <a:p>
              <a:pPr defTabSz="1219170">
                <a:lnSpc>
                  <a:spcPct val="130000"/>
                </a:lnSpc>
              </a:pPr>
              <a:r>
                <a:rPr lang="en-US" altLang="zh-CN" sz="2000" dirty="0">
                  <a:solidFill>
                    <a:srgbClr val="000000"/>
                  </a:solidFill>
                  <a:latin typeface="微软雅黑" panose="020B0503020204020204" pitchFamily="34" charset="-122"/>
                </a:rPr>
                <a:t>2.</a:t>
              </a:r>
              <a:r>
                <a:rPr lang="zh-CN" altLang="en-US" dirty="0"/>
                <a:t> </a:t>
              </a:r>
              <a:r>
                <a:rPr lang="zh-CN" altLang="en-US" sz="2000" dirty="0"/>
                <a:t>高校</a:t>
              </a:r>
              <a:r>
                <a:rPr lang="zh-CN" altLang="zh-CN" sz="2000" dirty="0"/>
                <a:t>内部的资讯和生活服务等资源也仍未能得到充分利用</a:t>
              </a:r>
              <a:r>
                <a:rPr lang="zh-CN" altLang="en-US" sz="2000" dirty="0"/>
                <a:t>。</a:t>
              </a:r>
              <a:endParaRPr lang="en-US" altLang="zh-CN" sz="2000" dirty="0">
                <a:solidFill>
                  <a:srgbClr val="000000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45" name="矩形 26">
              <a:extLst>
                <a:ext uri="{FF2B5EF4-FFF2-40B4-BE49-F238E27FC236}">
                  <a16:creationId xmlns:a16="http://schemas.microsoft.com/office/drawing/2014/main" id="{D61CA404-A23F-3A40-B7E5-439AB6FA3D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63100" y="1349947"/>
              <a:ext cx="1272434" cy="1819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defTabSz="1219170"/>
              <a:r>
                <a:rPr lang="zh-CN" altLang="en-US" sz="2800" dirty="0">
                  <a:solidFill>
                    <a:prstClr val="black"/>
                  </a:solidFill>
                  <a:latin typeface="微软雅黑" panose="020B0503020204020204" pitchFamily="34" charset="-122"/>
                </a:rPr>
                <a:t>研究背景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4624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0">
        <p:circle/>
      </p:transition>
    </mc:Choice>
    <mc:Fallback xmlns="">
      <p:transition spd="slow" advTm="0">
        <p:circl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 bwMode="auto">
          <a:xfrm>
            <a:off x="245008" y="1921504"/>
            <a:ext cx="2747063" cy="3638638"/>
            <a:chOff x="465977" y="1463280"/>
            <a:chExt cx="1862027" cy="2216942"/>
          </a:xfrm>
        </p:grpSpPr>
        <p:grpSp>
          <p:nvGrpSpPr>
            <p:cNvPr id="29717" name="组合 25"/>
            <p:cNvGrpSpPr/>
            <p:nvPr/>
          </p:nvGrpSpPr>
          <p:grpSpPr bwMode="auto">
            <a:xfrm>
              <a:off x="465977" y="1463280"/>
              <a:ext cx="1862027" cy="2216942"/>
              <a:chOff x="1827008" y="2120901"/>
              <a:chExt cx="2298700" cy="2736849"/>
            </a:xfrm>
          </p:grpSpPr>
          <p:sp>
            <p:nvSpPr>
              <p:cNvPr id="27" name="矩形 26"/>
              <p:cNvSpPr/>
              <p:nvPr/>
            </p:nvSpPr>
            <p:spPr>
              <a:xfrm>
                <a:off x="1827008" y="2120901"/>
                <a:ext cx="2298700" cy="445033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1219170">
                  <a:defRPr/>
                </a:pPr>
                <a:endParaRPr lang="zh-CN" altLang="en-US" sz="1600">
                  <a:solidFill>
                    <a:prstClr val="white"/>
                  </a:solidFill>
                  <a:latin typeface="Arial"/>
                  <a:ea typeface="黑体" panose="02010609060101010101" pitchFamily="49" charset="-122"/>
                </a:endParaRPr>
              </a:p>
            </p:txBody>
          </p:sp>
          <p:sp>
            <p:nvSpPr>
              <p:cNvPr id="28" name="矩形 27"/>
              <p:cNvSpPr/>
              <p:nvPr/>
            </p:nvSpPr>
            <p:spPr>
              <a:xfrm>
                <a:off x="1827008" y="2565934"/>
                <a:ext cx="2298700" cy="2291816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1219170">
                  <a:defRPr/>
                </a:pPr>
                <a:endParaRPr lang="zh-CN" altLang="en-US" sz="1600">
                  <a:solidFill>
                    <a:prstClr val="white"/>
                  </a:solidFill>
                  <a:latin typeface="Arial"/>
                  <a:ea typeface="黑体" panose="02010609060101010101" pitchFamily="49" charset="-122"/>
                </a:endParaRPr>
              </a:p>
            </p:txBody>
          </p:sp>
        </p:grpSp>
        <p:sp>
          <p:nvSpPr>
            <p:cNvPr id="29718" name="文本框 29"/>
            <p:cNvSpPr txBox="1">
              <a:spLocks noChangeArrowheads="1"/>
            </p:cNvSpPr>
            <p:nvPr/>
          </p:nvSpPr>
          <p:spPr bwMode="auto">
            <a:xfrm>
              <a:off x="771062" y="1484039"/>
              <a:ext cx="1251857" cy="3001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algn="ctr" defTabSz="1219170"/>
              <a:r>
                <a:rPr lang="zh-CN" altLang="en-US" sz="2000" dirty="0">
                  <a:solidFill>
                    <a:prstClr val="white"/>
                  </a:solidFill>
                  <a:latin typeface="微软雅黑" panose="020B0503020204020204" pitchFamily="34" charset="-122"/>
                </a:rPr>
                <a:t>用户登录</a:t>
              </a:r>
            </a:p>
          </p:txBody>
        </p:sp>
        <p:sp>
          <p:nvSpPr>
            <p:cNvPr id="29719" name="文本框 33"/>
            <p:cNvSpPr txBox="1">
              <a:spLocks noChangeArrowheads="1"/>
            </p:cNvSpPr>
            <p:nvPr/>
          </p:nvSpPr>
          <p:spPr bwMode="auto">
            <a:xfrm>
              <a:off x="627430" y="2064063"/>
              <a:ext cx="1612091" cy="8491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defTabSz="1219170">
                <a:lnSpc>
                  <a:spcPct val="120000"/>
                </a:lnSpc>
              </a:pPr>
              <a:r>
                <a:rPr lang="en-US" altLang="zh-CN" sz="1800" dirty="0">
                  <a:solidFill>
                    <a:prstClr val="white"/>
                  </a:solidFill>
                  <a:latin typeface="微软雅黑" panose="020B0503020204020204" pitchFamily="34" charset="-122"/>
                </a:rPr>
                <a:t>1.</a:t>
              </a:r>
              <a:r>
                <a:rPr lang="zh-CN" altLang="en-US" sz="1800" dirty="0">
                  <a:solidFill>
                    <a:prstClr val="white"/>
                  </a:solidFill>
                  <a:latin typeface="微软雅黑" panose="020B0503020204020204" pitchFamily="34" charset="-122"/>
                </a:rPr>
                <a:t>通过校园中央认证账户密码登录。</a:t>
              </a:r>
              <a:endParaRPr lang="en-US" altLang="zh-CN" sz="1800" dirty="0">
                <a:solidFill>
                  <a:prstClr val="white"/>
                </a:solidFill>
                <a:latin typeface="微软雅黑" panose="020B0503020204020204" pitchFamily="34" charset="-122"/>
              </a:endParaRPr>
            </a:p>
            <a:p>
              <a:pPr defTabSz="1219170">
                <a:lnSpc>
                  <a:spcPct val="120000"/>
                </a:lnSpc>
              </a:pPr>
              <a:r>
                <a:rPr lang="en-US" altLang="zh-CN" sz="1800" dirty="0">
                  <a:solidFill>
                    <a:prstClr val="white"/>
                  </a:solidFill>
                  <a:latin typeface="微软雅黑" panose="020B0503020204020204" pitchFamily="34" charset="-122"/>
                </a:rPr>
                <a:t>2.</a:t>
              </a:r>
              <a:r>
                <a:rPr lang="zh-CN" altLang="en-US" sz="1800" dirty="0">
                  <a:solidFill>
                    <a:prstClr val="white"/>
                  </a:solidFill>
                  <a:latin typeface="微软雅黑" panose="020B0503020204020204" pitchFamily="34" charset="-122"/>
                </a:rPr>
                <a:t>通过微信授权登录。</a:t>
              </a:r>
              <a:endParaRPr lang="en-US" altLang="zh-CN" sz="1800" dirty="0">
                <a:solidFill>
                  <a:prstClr val="white"/>
                </a:solidFill>
                <a:latin typeface="微软雅黑" panose="020B0503020204020204" pitchFamily="34" charset="-122"/>
              </a:endParaRPr>
            </a:p>
            <a:p>
              <a:pPr defTabSz="1219170">
                <a:lnSpc>
                  <a:spcPct val="120000"/>
                </a:lnSpc>
              </a:pPr>
              <a:r>
                <a:rPr lang="en-US" altLang="zh-CN" sz="1800" dirty="0">
                  <a:solidFill>
                    <a:prstClr val="white"/>
                  </a:solidFill>
                  <a:latin typeface="微软雅黑" panose="020B0503020204020204" pitchFamily="34" charset="-122"/>
                </a:rPr>
                <a:t>3.</a:t>
              </a:r>
              <a:r>
                <a:rPr lang="zh-CN" altLang="en-US" sz="1800" dirty="0">
                  <a:solidFill>
                    <a:prstClr val="white"/>
                  </a:solidFill>
                  <a:latin typeface="微软雅黑" panose="020B0503020204020204" pitchFamily="34" charset="-122"/>
                </a:rPr>
                <a:t>通过访客验证登录</a:t>
              </a:r>
              <a:r>
                <a:rPr lang="zh-CN" altLang="en-US" sz="1600" dirty="0">
                  <a:solidFill>
                    <a:prstClr val="white"/>
                  </a:solidFill>
                  <a:latin typeface="微软雅黑" panose="020B0503020204020204" pitchFamily="34" charset="-122"/>
                </a:rPr>
                <a:t>。</a:t>
              </a:r>
            </a:p>
          </p:txBody>
        </p:sp>
      </p:grpSp>
      <p:grpSp>
        <p:nvGrpSpPr>
          <p:cNvPr id="10" name="组合 9"/>
          <p:cNvGrpSpPr/>
          <p:nvPr/>
        </p:nvGrpSpPr>
        <p:grpSpPr bwMode="auto">
          <a:xfrm>
            <a:off x="3081090" y="1921504"/>
            <a:ext cx="2785740" cy="3638638"/>
            <a:chOff x="2582650" y="1463280"/>
            <a:chExt cx="1862027" cy="2216942"/>
          </a:xfrm>
        </p:grpSpPr>
        <p:grpSp>
          <p:nvGrpSpPr>
            <p:cNvPr id="29712" name="组合 17"/>
            <p:cNvGrpSpPr/>
            <p:nvPr/>
          </p:nvGrpSpPr>
          <p:grpSpPr bwMode="auto">
            <a:xfrm>
              <a:off x="2582650" y="1463280"/>
              <a:ext cx="1862027" cy="2216942"/>
              <a:chOff x="1827008" y="2120901"/>
              <a:chExt cx="2298700" cy="2736849"/>
            </a:xfrm>
          </p:grpSpPr>
          <p:sp>
            <p:nvSpPr>
              <p:cNvPr id="8" name="矩形 7"/>
              <p:cNvSpPr/>
              <p:nvPr/>
            </p:nvSpPr>
            <p:spPr>
              <a:xfrm>
                <a:off x="1827008" y="2120901"/>
                <a:ext cx="2298700" cy="445033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1219170">
                  <a:defRPr/>
                </a:pPr>
                <a:endParaRPr lang="zh-CN" altLang="en-US" sz="1600">
                  <a:solidFill>
                    <a:prstClr val="white"/>
                  </a:solidFill>
                  <a:latin typeface="Arial"/>
                  <a:ea typeface="黑体" panose="02010609060101010101" pitchFamily="49" charset="-122"/>
                </a:endParaRPr>
              </a:p>
            </p:txBody>
          </p:sp>
          <p:sp>
            <p:nvSpPr>
              <p:cNvPr id="15" name="矩形 14"/>
              <p:cNvSpPr/>
              <p:nvPr/>
            </p:nvSpPr>
            <p:spPr>
              <a:xfrm>
                <a:off x="1827008" y="2565934"/>
                <a:ext cx="2298700" cy="2291816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1219170">
                  <a:defRPr/>
                </a:pPr>
                <a:endParaRPr lang="zh-CN" altLang="en-US" sz="1600">
                  <a:solidFill>
                    <a:prstClr val="white"/>
                  </a:solidFill>
                  <a:latin typeface="Arial"/>
                  <a:ea typeface="黑体" panose="02010609060101010101" pitchFamily="49" charset="-122"/>
                </a:endParaRPr>
              </a:p>
            </p:txBody>
          </p:sp>
        </p:grpSp>
        <p:sp>
          <p:nvSpPr>
            <p:cNvPr id="29713" name="文本框 31"/>
            <p:cNvSpPr txBox="1">
              <a:spLocks noChangeArrowheads="1"/>
            </p:cNvSpPr>
            <p:nvPr/>
          </p:nvSpPr>
          <p:spPr bwMode="auto">
            <a:xfrm>
              <a:off x="2887735" y="1484039"/>
              <a:ext cx="1251857" cy="3001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algn="ctr" defTabSz="1219170"/>
              <a:r>
                <a:rPr lang="zh-CN" altLang="en-US" sz="2000" dirty="0">
                  <a:solidFill>
                    <a:prstClr val="white"/>
                  </a:solidFill>
                  <a:latin typeface="微软雅黑" panose="020B0503020204020204" pitchFamily="34" charset="-122"/>
                </a:rPr>
                <a:t>莞工支付</a:t>
              </a:r>
            </a:p>
          </p:txBody>
        </p:sp>
        <p:sp>
          <p:nvSpPr>
            <p:cNvPr id="29714" name="文本框 28"/>
            <p:cNvSpPr txBox="1">
              <a:spLocks noChangeArrowheads="1"/>
            </p:cNvSpPr>
            <p:nvPr/>
          </p:nvSpPr>
          <p:spPr bwMode="auto">
            <a:xfrm>
              <a:off x="2729405" y="2064064"/>
              <a:ext cx="1568516" cy="10517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defTabSz="1219170">
                <a:lnSpc>
                  <a:spcPct val="120000"/>
                </a:lnSpc>
              </a:pPr>
              <a:r>
                <a:rPr lang="en-US" altLang="zh-CN" sz="1800" dirty="0">
                  <a:solidFill>
                    <a:prstClr val="white"/>
                  </a:solidFill>
                  <a:latin typeface="微软雅黑" panose="020B0503020204020204" pitchFamily="34" charset="-122"/>
                </a:rPr>
                <a:t>1.</a:t>
              </a:r>
              <a:r>
                <a:rPr lang="zh-CN" altLang="en-US" sz="1800" dirty="0">
                  <a:solidFill>
                    <a:prstClr val="white"/>
                  </a:solidFill>
                  <a:latin typeface="微软雅黑" panose="020B0503020204020204" pitchFamily="34" charset="-122"/>
                </a:rPr>
                <a:t>校园卡二维码付款。</a:t>
              </a:r>
              <a:endParaRPr lang="en-US" altLang="zh-CN" sz="1800" dirty="0">
                <a:solidFill>
                  <a:prstClr val="white"/>
                </a:solidFill>
                <a:latin typeface="微软雅黑" panose="020B0503020204020204" pitchFamily="34" charset="-122"/>
              </a:endParaRPr>
            </a:p>
            <a:p>
              <a:pPr defTabSz="1219170">
                <a:lnSpc>
                  <a:spcPct val="120000"/>
                </a:lnSpc>
              </a:pPr>
              <a:r>
                <a:rPr lang="en-US" altLang="zh-CN" sz="1800" dirty="0">
                  <a:solidFill>
                    <a:prstClr val="white"/>
                  </a:solidFill>
                  <a:latin typeface="微软雅黑" panose="020B0503020204020204" pitchFamily="34" charset="-122"/>
                </a:rPr>
                <a:t>2.</a:t>
              </a:r>
              <a:r>
                <a:rPr lang="zh-CN" altLang="en-US" sz="1800" dirty="0">
                  <a:solidFill>
                    <a:prstClr val="white"/>
                  </a:solidFill>
                  <a:latin typeface="微软雅黑" panose="020B0503020204020204" pitchFamily="34" charset="-122"/>
                </a:rPr>
                <a:t>校园卡微信，支付宝充值。</a:t>
              </a:r>
              <a:endParaRPr lang="en-US" altLang="zh-CN" sz="1800" dirty="0">
                <a:solidFill>
                  <a:prstClr val="white"/>
                </a:solidFill>
                <a:latin typeface="微软雅黑" panose="020B0503020204020204" pitchFamily="34" charset="-122"/>
              </a:endParaRPr>
            </a:p>
            <a:p>
              <a:pPr defTabSz="1219170">
                <a:lnSpc>
                  <a:spcPct val="120000"/>
                </a:lnSpc>
              </a:pPr>
              <a:r>
                <a:rPr lang="en-US" altLang="zh-CN" sz="1800" dirty="0">
                  <a:solidFill>
                    <a:prstClr val="white"/>
                  </a:solidFill>
                  <a:latin typeface="微软雅黑" panose="020B0503020204020204" pitchFamily="34" charset="-122"/>
                </a:rPr>
                <a:t>3.</a:t>
              </a:r>
              <a:r>
                <a:rPr lang="zh-CN" altLang="en-US" sz="1800" dirty="0">
                  <a:solidFill>
                    <a:prstClr val="white"/>
                  </a:solidFill>
                  <a:latin typeface="微软雅黑" panose="020B0503020204020204" pitchFamily="34" charset="-122"/>
                </a:rPr>
                <a:t>校园卡当面转账。</a:t>
              </a:r>
              <a:endParaRPr lang="en-US" altLang="zh-CN" sz="1800" dirty="0">
                <a:solidFill>
                  <a:prstClr val="white"/>
                </a:solidFill>
                <a:latin typeface="微软雅黑" panose="020B0503020204020204" pitchFamily="34" charset="-122"/>
              </a:endParaRPr>
            </a:p>
            <a:p>
              <a:pPr defTabSz="1219170">
                <a:lnSpc>
                  <a:spcPct val="120000"/>
                </a:lnSpc>
              </a:pPr>
              <a:r>
                <a:rPr lang="en-US" altLang="zh-CN" sz="1800" dirty="0">
                  <a:solidFill>
                    <a:prstClr val="white"/>
                  </a:solidFill>
                  <a:latin typeface="微软雅黑" panose="020B0503020204020204" pitchFamily="34" charset="-122"/>
                </a:rPr>
                <a:t>4.</a:t>
              </a:r>
              <a:r>
                <a:rPr lang="zh-CN" altLang="en-US" sz="1800" dirty="0">
                  <a:solidFill>
                    <a:prstClr val="white"/>
                  </a:solidFill>
                  <a:latin typeface="微软雅黑" panose="020B0503020204020204" pitchFamily="34" charset="-122"/>
                </a:rPr>
                <a:t>校园卡微信提现。</a:t>
              </a:r>
              <a:endParaRPr lang="en-US" altLang="zh-CN" sz="1800" dirty="0">
                <a:solidFill>
                  <a:prstClr val="white"/>
                </a:solidFill>
                <a:latin typeface="微软雅黑" panose="020B0503020204020204" pitchFamily="34" charset="-122"/>
              </a:endParaRPr>
            </a:p>
          </p:txBody>
        </p:sp>
      </p:grpSp>
      <p:grpSp>
        <p:nvGrpSpPr>
          <p:cNvPr id="11" name="组合 10"/>
          <p:cNvGrpSpPr/>
          <p:nvPr/>
        </p:nvGrpSpPr>
        <p:grpSpPr bwMode="auto">
          <a:xfrm>
            <a:off x="5950369" y="1907732"/>
            <a:ext cx="2733003" cy="3638640"/>
            <a:chOff x="4699324" y="1463280"/>
            <a:chExt cx="1862027" cy="2216942"/>
          </a:xfrm>
        </p:grpSpPr>
        <p:grpSp>
          <p:nvGrpSpPr>
            <p:cNvPr id="29707" name="组合 18"/>
            <p:cNvGrpSpPr/>
            <p:nvPr/>
          </p:nvGrpSpPr>
          <p:grpSpPr bwMode="auto">
            <a:xfrm>
              <a:off x="4699324" y="1463280"/>
              <a:ext cx="1862027" cy="2216942"/>
              <a:chOff x="1827008" y="2120901"/>
              <a:chExt cx="2298700" cy="2736849"/>
            </a:xfrm>
          </p:grpSpPr>
          <p:sp>
            <p:nvSpPr>
              <p:cNvPr id="20" name="矩形 19"/>
              <p:cNvSpPr/>
              <p:nvPr/>
            </p:nvSpPr>
            <p:spPr>
              <a:xfrm>
                <a:off x="1827008" y="2120901"/>
                <a:ext cx="2298700" cy="445033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1219170">
                  <a:defRPr/>
                </a:pPr>
                <a:endParaRPr lang="zh-CN" altLang="en-US" sz="1600">
                  <a:solidFill>
                    <a:prstClr val="white"/>
                  </a:solidFill>
                  <a:latin typeface="Arial"/>
                  <a:ea typeface="黑体" panose="02010609060101010101" pitchFamily="49" charset="-122"/>
                </a:endParaRPr>
              </a:p>
            </p:txBody>
          </p:sp>
          <p:sp>
            <p:nvSpPr>
              <p:cNvPr id="21" name="矩形 20"/>
              <p:cNvSpPr/>
              <p:nvPr/>
            </p:nvSpPr>
            <p:spPr>
              <a:xfrm>
                <a:off x="1827008" y="2565934"/>
                <a:ext cx="2298700" cy="2291816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1219170">
                  <a:defRPr/>
                </a:pPr>
                <a:endParaRPr lang="zh-CN" altLang="en-US" sz="1600">
                  <a:solidFill>
                    <a:prstClr val="white"/>
                  </a:solidFill>
                  <a:latin typeface="Arial"/>
                  <a:ea typeface="黑体" panose="02010609060101010101" pitchFamily="49" charset="-122"/>
                </a:endParaRPr>
              </a:p>
            </p:txBody>
          </p:sp>
        </p:grpSp>
        <p:sp>
          <p:nvSpPr>
            <p:cNvPr id="29708" name="文本框 30"/>
            <p:cNvSpPr txBox="1">
              <a:spLocks noChangeArrowheads="1"/>
            </p:cNvSpPr>
            <p:nvPr/>
          </p:nvSpPr>
          <p:spPr bwMode="auto">
            <a:xfrm>
              <a:off x="5004409" y="1484039"/>
              <a:ext cx="1251857" cy="3001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algn="ctr" defTabSz="1219170"/>
              <a:r>
                <a:rPr lang="zh-CN" altLang="en-US" sz="2000" dirty="0">
                  <a:solidFill>
                    <a:prstClr val="white"/>
                  </a:solidFill>
                  <a:latin typeface="微软雅黑" panose="020B0503020204020204" pitchFamily="34" charset="-122"/>
                </a:rPr>
                <a:t>校园卡管理</a:t>
              </a:r>
            </a:p>
          </p:txBody>
        </p:sp>
        <p:sp>
          <p:nvSpPr>
            <p:cNvPr id="29709" name="文本框 37"/>
            <p:cNvSpPr txBox="1">
              <a:spLocks noChangeArrowheads="1"/>
            </p:cNvSpPr>
            <p:nvPr/>
          </p:nvSpPr>
          <p:spPr bwMode="auto">
            <a:xfrm>
              <a:off x="4846079" y="2064064"/>
              <a:ext cx="1568516" cy="6466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defTabSz="1219170">
                <a:lnSpc>
                  <a:spcPct val="120000"/>
                </a:lnSpc>
              </a:pPr>
              <a:r>
                <a:rPr lang="en-US" altLang="zh-CN" sz="1800" dirty="0">
                  <a:solidFill>
                    <a:prstClr val="white"/>
                  </a:solidFill>
                  <a:latin typeface="微软雅黑" panose="020B0503020204020204" pitchFamily="34" charset="-122"/>
                </a:rPr>
                <a:t>1.</a:t>
              </a:r>
              <a:r>
                <a:rPr lang="zh-CN" altLang="en-US" sz="1800" dirty="0">
                  <a:solidFill>
                    <a:prstClr val="white"/>
                  </a:solidFill>
                  <a:latin typeface="微软雅黑" panose="020B0503020204020204" pitchFamily="34" charset="-122"/>
                </a:rPr>
                <a:t>校园卡挂失</a:t>
              </a:r>
              <a:endParaRPr lang="en-US" altLang="zh-CN" sz="1800" dirty="0">
                <a:solidFill>
                  <a:prstClr val="white"/>
                </a:solidFill>
                <a:latin typeface="微软雅黑" panose="020B0503020204020204" pitchFamily="34" charset="-122"/>
              </a:endParaRPr>
            </a:p>
            <a:p>
              <a:pPr defTabSz="1219170">
                <a:lnSpc>
                  <a:spcPct val="120000"/>
                </a:lnSpc>
              </a:pPr>
              <a:r>
                <a:rPr lang="en-US" altLang="zh-CN" sz="1800" dirty="0">
                  <a:solidFill>
                    <a:prstClr val="white"/>
                  </a:solidFill>
                  <a:latin typeface="微软雅黑" panose="020B0503020204020204" pitchFamily="34" charset="-122"/>
                </a:rPr>
                <a:t>2.</a:t>
              </a:r>
              <a:r>
                <a:rPr lang="zh-CN" altLang="en-US" sz="1800" dirty="0">
                  <a:solidFill>
                    <a:prstClr val="white"/>
                  </a:solidFill>
                  <a:latin typeface="微软雅黑" panose="020B0503020204020204" pitchFamily="34" charset="-122"/>
                </a:rPr>
                <a:t>校园卡支付设置。</a:t>
              </a:r>
              <a:endParaRPr lang="en-US" altLang="zh-CN" sz="1800" dirty="0">
                <a:solidFill>
                  <a:prstClr val="white"/>
                </a:solidFill>
                <a:latin typeface="微软雅黑" panose="020B0503020204020204" pitchFamily="34" charset="-122"/>
              </a:endParaRPr>
            </a:p>
            <a:p>
              <a:pPr defTabSz="1219170">
                <a:lnSpc>
                  <a:spcPct val="120000"/>
                </a:lnSpc>
              </a:pPr>
              <a:r>
                <a:rPr lang="en-US" altLang="zh-CN" sz="1800" dirty="0">
                  <a:solidFill>
                    <a:prstClr val="white"/>
                  </a:solidFill>
                  <a:latin typeface="微软雅黑" panose="020B0503020204020204" pitchFamily="34" charset="-122"/>
                </a:rPr>
                <a:t>3.</a:t>
              </a:r>
              <a:r>
                <a:rPr lang="zh-CN" altLang="en-US" sz="1800" dirty="0">
                  <a:solidFill>
                    <a:prstClr val="white"/>
                  </a:solidFill>
                  <a:latin typeface="微软雅黑" panose="020B0503020204020204" pitchFamily="34" charset="-122"/>
                </a:rPr>
                <a:t>校园卡暂停使用。</a:t>
              </a:r>
            </a:p>
          </p:txBody>
        </p:sp>
      </p:grpSp>
      <p:grpSp>
        <p:nvGrpSpPr>
          <p:cNvPr id="12" name="组合 11"/>
          <p:cNvGrpSpPr/>
          <p:nvPr/>
        </p:nvGrpSpPr>
        <p:grpSpPr bwMode="auto">
          <a:xfrm>
            <a:off x="8766911" y="1907732"/>
            <a:ext cx="2736831" cy="3638640"/>
            <a:chOff x="6815997" y="1463280"/>
            <a:chExt cx="1862027" cy="2240286"/>
          </a:xfrm>
        </p:grpSpPr>
        <p:grpSp>
          <p:nvGrpSpPr>
            <p:cNvPr id="29702" name="组合 21"/>
            <p:cNvGrpSpPr/>
            <p:nvPr/>
          </p:nvGrpSpPr>
          <p:grpSpPr bwMode="auto">
            <a:xfrm>
              <a:off x="6815997" y="1463280"/>
              <a:ext cx="1862027" cy="2240286"/>
              <a:chOff x="1827008" y="2120901"/>
              <a:chExt cx="2298700" cy="2765667"/>
            </a:xfrm>
          </p:grpSpPr>
          <p:sp>
            <p:nvSpPr>
              <p:cNvPr id="23" name="矩形 22"/>
              <p:cNvSpPr/>
              <p:nvPr/>
            </p:nvSpPr>
            <p:spPr>
              <a:xfrm>
                <a:off x="1827008" y="2120901"/>
                <a:ext cx="2298700" cy="445033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1219170">
                  <a:defRPr/>
                </a:pPr>
                <a:endParaRPr lang="zh-CN" altLang="en-US" sz="1600">
                  <a:solidFill>
                    <a:prstClr val="white"/>
                  </a:solidFill>
                  <a:latin typeface="Arial"/>
                  <a:ea typeface="黑体" panose="02010609060101010101" pitchFamily="49" charset="-122"/>
                </a:endParaRPr>
              </a:p>
            </p:txBody>
          </p:sp>
          <p:sp>
            <p:nvSpPr>
              <p:cNvPr id="24" name="矩形 23"/>
              <p:cNvSpPr/>
              <p:nvPr/>
            </p:nvSpPr>
            <p:spPr>
              <a:xfrm>
                <a:off x="1827008" y="2594752"/>
                <a:ext cx="2298700" cy="2291816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1219170">
                  <a:defRPr/>
                </a:pPr>
                <a:endParaRPr lang="zh-CN" altLang="en-US" sz="1600">
                  <a:solidFill>
                    <a:prstClr val="white"/>
                  </a:solidFill>
                  <a:latin typeface="Arial"/>
                  <a:ea typeface="黑体" panose="02010609060101010101" pitchFamily="49" charset="-122"/>
                </a:endParaRPr>
              </a:p>
            </p:txBody>
          </p:sp>
        </p:grpSp>
        <p:sp>
          <p:nvSpPr>
            <p:cNvPr id="29703" name="文本框 32"/>
            <p:cNvSpPr txBox="1">
              <a:spLocks noChangeArrowheads="1"/>
            </p:cNvSpPr>
            <p:nvPr/>
          </p:nvSpPr>
          <p:spPr bwMode="auto">
            <a:xfrm>
              <a:off x="7121082" y="1484039"/>
              <a:ext cx="1251857" cy="2463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algn="ctr" defTabSz="1219170"/>
              <a:r>
                <a:rPr lang="zh-CN" altLang="en-US" sz="2000" dirty="0">
                  <a:solidFill>
                    <a:prstClr val="white"/>
                  </a:solidFill>
                  <a:latin typeface="微软雅黑" panose="020B0503020204020204" pitchFamily="34" charset="-122"/>
                </a:rPr>
                <a:t>个人信息</a:t>
              </a:r>
            </a:p>
          </p:txBody>
        </p:sp>
        <p:sp>
          <p:nvSpPr>
            <p:cNvPr id="29704" name="文本框 38"/>
            <p:cNvSpPr txBox="1">
              <a:spLocks noChangeArrowheads="1"/>
            </p:cNvSpPr>
            <p:nvPr/>
          </p:nvSpPr>
          <p:spPr bwMode="auto">
            <a:xfrm>
              <a:off x="6962752" y="2064064"/>
              <a:ext cx="1568516" cy="6534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defTabSz="1219170">
                <a:lnSpc>
                  <a:spcPct val="120000"/>
                </a:lnSpc>
              </a:pPr>
              <a:r>
                <a:rPr lang="en-US" altLang="zh-CN" sz="1800" dirty="0">
                  <a:solidFill>
                    <a:prstClr val="white"/>
                  </a:solidFill>
                  <a:latin typeface="微软雅黑" panose="020B0503020204020204" pitchFamily="34" charset="-122"/>
                </a:rPr>
                <a:t>1.</a:t>
              </a:r>
              <a:r>
                <a:rPr lang="zh-CN" altLang="en-US" sz="1800" dirty="0">
                  <a:solidFill>
                    <a:prstClr val="white"/>
                  </a:solidFill>
                  <a:latin typeface="微软雅黑" panose="020B0503020204020204" pitchFamily="34" charset="-122"/>
                </a:rPr>
                <a:t>校内公告通知</a:t>
              </a:r>
              <a:endParaRPr lang="en-US" altLang="zh-CN" sz="1800" dirty="0">
                <a:solidFill>
                  <a:prstClr val="white"/>
                </a:solidFill>
                <a:latin typeface="微软雅黑" panose="020B0503020204020204" pitchFamily="34" charset="-122"/>
              </a:endParaRPr>
            </a:p>
            <a:p>
              <a:pPr defTabSz="1219170">
                <a:lnSpc>
                  <a:spcPct val="120000"/>
                </a:lnSpc>
              </a:pPr>
              <a:r>
                <a:rPr lang="en-US" altLang="zh-CN" sz="1800" dirty="0">
                  <a:solidFill>
                    <a:prstClr val="white"/>
                  </a:solidFill>
                  <a:latin typeface="微软雅黑" panose="020B0503020204020204" pitchFamily="34" charset="-122"/>
                </a:rPr>
                <a:t>2.</a:t>
              </a:r>
              <a:r>
                <a:rPr lang="zh-CN" altLang="en-US" sz="1800" dirty="0">
                  <a:solidFill>
                    <a:prstClr val="white"/>
                  </a:solidFill>
                  <a:latin typeface="微软雅黑" panose="020B0503020204020204" pitchFamily="34" charset="-122"/>
                </a:rPr>
                <a:t>应用消息通知</a:t>
              </a:r>
              <a:endParaRPr lang="en-US" altLang="zh-CN" sz="1800" dirty="0">
                <a:solidFill>
                  <a:prstClr val="white"/>
                </a:solidFill>
                <a:latin typeface="微软雅黑" panose="020B0503020204020204" pitchFamily="34" charset="-122"/>
              </a:endParaRPr>
            </a:p>
            <a:p>
              <a:pPr defTabSz="1219170">
                <a:lnSpc>
                  <a:spcPct val="120000"/>
                </a:lnSpc>
              </a:pPr>
              <a:r>
                <a:rPr lang="en-US" altLang="zh-CN" sz="1800" dirty="0">
                  <a:solidFill>
                    <a:prstClr val="white"/>
                  </a:solidFill>
                  <a:latin typeface="微软雅黑" panose="020B0503020204020204" pitchFamily="34" charset="-122"/>
                </a:rPr>
                <a:t>3.</a:t>
              </a:r>
              <a:r>
                <a:rPr lang="zh-CN" altLang="en-US" sz="1800" dirty="0">
                  <a:solidFill>
                    <a:prstClr val="white"/>
                  </a:solidFill>
                  <a:latin typeface="微软雅黑" panose="020B0503020204020204" pitchFamily="34" charset="-122"/>
                </a:rPr>
                <a:t>个人信息编辑</a:t>
              </a:r>
            </a:p>
          </p:txBody>
        </p:sp>
      </p:grpSp>
      <p:sp>
        <p:nvSpPr>
          <p:cNvPr id="26" name="标题 1"/>
          <p:cNvSpPr txBox="1"/>
          <p:nvPr/>
        </p:nvSpPr>
        <p:spPr>
          <a:xfrm>
            <a:off x="912041" y="284187"/>
            <a:ext cx="1432954" cy="555724"/>
          </a:xfrm>
          <a:prstGeom prst="rect">
            <a:avLst/>
          </a:prstGeom>
        </p:spPr>
        <p:txBody>
          <a:bodyPr vert="horz" lIns="121920" tIns="60960" rIns="121920" bIns="6096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219170"/>
            <a:r>
              <a:rPr lang="zh-CN" altLang="en-US" sz="2133" dirty="0">
                <a:solidFill>
                  <a:prstClr val="black"/>
                </a:solidFill>
                <a:latin typeface="Arial Black"/>
                <a:ea typeface="微软雅黑" panose="020B0503020204020204" pitchFamily="34" charset="-122"/>
              </a:rPr>
              <a:t>研究内容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9777E1F-8D4E-0D4B-8F10-2DF94FCBEE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008" y="284187"/>
            <a:ext cx="592394" cy="59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217440"/>
      </p:ext>
    </p:extLst>
  </p:cSld>
  <p:clrMapOvr>
    <a:masterClrMapping/>
  </p:clrMapOvr>
  <p:transition spd="med" advTm="0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标题 1"/>
          <p:cNvSpPr txBox="1"/>
          <p:nvPr/>
        </p:nvSpPr>
        <p:spPr>
          <a:xfrm>
            <a:off x="912040" y="284187"/>
            <a:ext cx="1831159" cy="555724"/>
          </a:xfrm>
          <a:prstGeom prst="rect">
            <a:avLst/>
          </a:prstGeom>
        </p:spPr>
        <p:txBody>
          <a:bodyPr vert="horz" lIns="121920" tIns="60960" rIns="121920" bIns="60960" rtlCol="0" anchor="ctr">
            <a:normAutofit fontScale="77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219170"/>
            <a:r>
              <a:rPr lang="zh-CN" altLang="en-US" sz="2133" dirty="0">
                <a:solidFill>
                  <a:prstClr val="black"/>
                </a:solidFill>
                <a:latin typeface="Arial Black"/>
                <a:ea typeface="微软雅黑" panose="020B0503020204020204" pitchFamily="34" charset="-122"/>
              </a:rPr>
              <a:t>客户端功能实现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9777E1F-8D4E-0D4B-8F10-2DF94FCBEE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008" y="284187"/>
            <a:ext cx="592394" cy="592394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EAB045F8-720F-3F4B-A47F-605DBA880211}"/>
              </a:ext>
            </a:extLst>
          </p:cNvPr>
          <p:cNvSpPr txBox="1"/>
          <p:nvPr/>
        </p:nvSpPr>
        <p:spPr>
          <a:xfrm>
            <a:off x="4341235" y="1057467"/>
            <a:ext cx="3057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/>
              <a:t>客户端功能结构图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516D4ED-9DC8-6944-80D3-7FB42CA4CE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9524" y="1580687"/>
            <a:ext cx="7580670" cy="5277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254616"/>
      </p:ext>
    </p:extLst>
  </p:cSld>
  <p:clrMapOvr>
    <a:masterClrMapping/>
  </p:clrMapOvr>
  <p:transition spd="med" advTm="0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标题 1"/>
          <p:cNvSpPr txBox="1"/>
          <p:nvPr/>
        </p:nvSpPr>
        <p:spPr>
          <a:xfrm>
            <a:off x="912040" y="284187"/>
            <a:ext cx="1831159" cy="555724"/>
          </a:xfrm>
          <a:prstGeom prst="rect">
            <a:avLst/>
          </a:prstGeom>
        </p:spPr>
        <p:txBody>
          <a:bodyPr vert="horz" lIns="121920" tIns="60960" rIns="121920" bIns="60960" rtlCol="0" anchor="ctr">
            <a:normAutofit fontScale="77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219170"/>
            <a:r>
              <a:rPr lang="zh-CN" altLang="en-US" sz="2133" dirty="0">
                <a:solidFill>
                  <a:prstClr val="black"/>
                </a:solidFill>
                <a:latin typeface="Arial Black"/>
                <a:ea typeface="微软雅黑" panose="020B0503020204020204" pitchFamily="34" charset="-122"/>
              </a:rPr>
              <a:t>客户端功能实现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9777E1F-8D4E-0D4B-8F10-2DF94FCBEE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008" y="284187"/>
            <a:ext cx="592394" cy="592394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EAB045F8-720F-3F4B-A47F-605DBA880211}"/>
              </a:ext>
            </a:extLst>
          </p:cNvPr>
          <p:cNvSpPr txBox="1"/>
          <p:nvPr/>
        </p:nvSpPr>
        <p:spPr>
          <a:xfrm>
            <a:off x="4665700" y="983726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/>
              <a:t>用户登录功能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D827469-D2D7-1745-AA2D-4B850EB7FB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561" y="2044700"/>
            <a:ext cx="2163062" cy="468141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8BFCE63-3E15-B844-97CA-62C0661196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2496" y="2044699"/>
            <a:ext cx="2163064" cy="468141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4C40175C-F4D1-C448-A24E-61F6C0E6EE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3433" y="2044699"/>
            <a:ext cx="2163063" cy="4681412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D0628EFC-30C7-734D-9576-1AB33C84F9DD}"/>
              </a:ext>
            </a:extLst>
          </p:cNvPr>
          <p:cNvSpPr txBox="1"/>
          <p:nvPr/>
        </p:nvSpPr>
        <p:spPr>
          <a:xfrm>
            <a:off x="1558262" y="1675367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中央账户登录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6BD120F2-E99A-CB48-A337-583A3D748352}"/>
              </a:ext>
            </a:extLst>
          </p:cNvPr>
          <p:cNvSpPr txBox="1"/>
          <p:nvPr/>
        </p:nvSpPr>
        <p:spPr>
          <a:xfrm>
            <a:off x="4720864" y="1675367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访客验证登录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72451BD7-7160-9C48-946D-59B60157EB70}"/>
              </a:ext>
            </a:extLst>
          </p:cNvPr>
          <p:cNvSpPr txBox="1"/>
          <p:nvPr/>
        </p:nvSpPr>
        <p:spPr>
          <a:xfrm>
            <a:off x="7883466" y="1726168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登录成功首页</a:t>
            </a:r>
          </a:p>
        </p:txBody>
      </p:sp>
    </p:spTree>
    <p:extLst>
      <p:ext uri="{BB962C8B-B14F-4D97-AF65-F5344CB8AC3E}">
        <p14:creationId xmlns:p14="http://schemas.microsoft.com/office/powerpoint/2010/main" val="2980853824"/>
      </p:ext>
    </p:extLst>
  </p:cSld>
  <p:clrMapOvr>
    <a:masterClrMapping/>
  </p:clrMapOvr>
  <p:transition spd="slow" advTm="0">
    <p:randomBar dir="vert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标题 1"/>
          <p:cNvSpPr txBox="1"/>
          <p:nvPr/>
        </p:nvSpPr>
        <p:spPr>
          <a:xfrm>
            <a:off x="912040" y="284187"/>
            <a:ext cx="1831159" cy="555724"/>
          </a:xfrm>
          <a:prstGeom prst="rect">
            <a:avLst/>
          </a:prstGeom>
        </p:spPr>
        <p:txBody>
          <a:bodyPr vert="horz" lIns="121920" tIns="60960" rIns="121920" bIns="60960" rtlCol="0" anchor="ctr">
            <a:normAutofit fontScale="77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219170"/>
            <a:r>
              <a:rPr lang="zh-CN" altLang="en-US" sz="2133" dirty="0">
                <a:solidFill>
                  <a:prstClr val="black"/>
                </a:solidFill>
                <a:latin typeface="Arial Black"/>
                <a:ea typeface="微软雅黑" panose="020B0503020204020204" pitchFamily="34" charset="-122"/>
              </a:rPr>
              <a:t>客户端功能实现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9777E1F-8D4E-0D4B-8F10-2DF94FCBEE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008" y="284187"/>
            <a:ext cx="592394" cy="592394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EAB045F8-720F-3F4B-A47F-605DBA880211}"/>
              </a:ext>
            </a:extLst>
          </p:cNvPr>
          <p:cNvSpPr txBox="1"/>
          <p:nvPr/>
        </p:nvSpPr>
        <p:spPr>
          <a:xfrm>
            <a:off x="4531735" y="876581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/>
              <a:t>莞工支付功能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09F8561-D1D3-6548-95CD-4E73B73415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888" y="2043372"/>
            <a:ext cx="2087695" cy="451829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9CB04EF-85B5-F74D-907E-1EFE0BE093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9801" y="2043372"/>
            <a:ext cx="2026139" cy="438507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B765EAD4-6CEC-5944-AA88-74E3000A1EB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2448" y="2051622"/>
            <a:ext cx="2026140" cy="4385076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5E001B2F-7E5E-1747-8C49-8CB71AD3CCB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1805" y="2051622"/>
            <a:ext cx="2001014" cy="4330699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7F0A778C-F459-A64E-9875-4961DDCCD918}"/>
              </a:ext>
            </a:extLst>
          </p:cNvPr>
          <p:cNvSpPr txBox="1"/>
          <p:nvPr/>
        </p:nvSpPr>
        <p:spPr>
          <a:xfrm>
            <a:off x="1609571" y="153040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付款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7169832E-B48C-E241-ABA8-4F16C8E4FBF9}"/>
              </a:ext>
            </a:extLst>
          </p:cNvPr>
          <p:cNvSpPr txBox="1"/>
          <p:nvPr/>
        </p:nvSpPr>
        <p:spPr>
          <a:xfrm>
            <a:off x="4146992" y="153040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充值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EE411388-C5AD-D443-A1D3-A913C809A2D1}"/>
              </a:ext>
            </a:extLst>
          </p:cNvPr>
          <p:cNvSpPr txBox="1"/>
          <p:nvPr/>
        </p:nvSpPr>
        <p:spPr>
          <a:xfrm>
            <a:off x="6684413" y="153681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提现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51E97C77-27FC-3444-A453-DA0D53DA8126}"/>
              </a:ext>
            </a:extLst>
          </p:cNvPr>
          <p:cNvSpPr txBox="1"/>
          <p:nvPr/>
        </p:nvSpPr>
        <p:spPr>
          <a:xfrm>
            <a:off x="9023839" y="1530405"/>
            <a:ext cx="678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管理</a:t>
            </a:r>
          </a:p>
        </p:txBody>
      </p:sp>
    </p:spTree>
    <p:extLst>
      <p:ext uri="{BB962C8B-B14F-4D97-AF65-F5344CB8AC3E}">
        <p14:creationId xmlns:p14="http://schemas.microsoft.com/office/powerpoint/2010/main" val="370689609"/>
      </p:ext>
    </p:extLst>
  </p:cSld>
  <p:clrMapOvr>
    <a:masterClrMapping/>
  </p:clrMapOvr>
  <p:transition spd="slow" advTm="0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标题 1"/>
          <p:cNvSpPr txBox="1"/>
          <p:nvPr/>
        </p:nvSpPr>
        <p:spPr>
          <a:xfrm>
            <a:off x="912040" y="284187"/>
            <a:ext cx="1831159" cy="555724"/>
          </a:xfrm>
          <a:prstGeom prst="rect">
            <a:avLst/>
          </a:prstGeom>
        </p:spPr>
        <p:txBody>
          <a:bodyPr vert="horz" lIns="121920" tIns="60960" rIns="121920" bIns="60960" rtlCol="0" anchor="ctr">
            <a:normAutofit fontScale="77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219170"/>
            <a:r>
              <a:rPr lang="zh-CN" altLang="en-US" sz="2133" dirty="0">
                <a:solidFill>
                  <a:prstClr val="black"/>
                </a:solidFill>
                <a:latin typeface="Arial Black"/>
                <a:ea typeface="微软雅黑" panose="020B0503020204020204" pitchFamily="34" charset="-122"/>
              </a:rPr>
              <a:t>客户端功能实现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9777E1F-8D4E-0D4B-8F10-2DF94FCBEE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008" y="284187"/>
            <a:ext cx="592394" cy="592394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EAB045F8-720F-3F4B-A47F-605DBA880211}"/>
              </a:ext>
            </a:extLst>
          </p:cNvPr>
          <p:cNvSpPr txBox="1"/>
          <p:nvPr/>
        </p:nvSpPr>
        <p:spPr>
          <a:xfrm>
            <a:off x="4665700" y="983726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/>
              <a:t>个人信息管理功能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D0628EFC-30C7-734D-9576-1AB33C84F9DD}"/>
              </a:ext>
            </a:extLst>
          </p:cNvPr>
          <p:cNvSpPr txBox="1"/>
          <p:nvPr/>
        </p:nvSpPr>
        <p:spPr>
          <a:xfrm>
            <a:off x="1558261" y="1726168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个人信息整理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6BD120F2-E99A-CB48-A337-583A3D748352}"/>
              </a:ext>
            </a:extLst>
          </p:cNvPr>
          <p:cNvSpPr txBox="1"/>
          <p:nvPr/>
        </p:nvSpPr>
        <p:spPr>
          <a:xfrm>
            <a:off x="5102964" y="17261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校园通知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72451BD7-7160-9C48-946D-59B60157EB70}"/>
              </a:ext>
            </a:extLst>
          </p:cNvPr>
          <p:cNvSpPr txBox="1"/>
          <p:nvPr/>
        </p:nvSpPr>
        <p:spPr>
          <a:xfrm>
            <a:off x="8100388" y="17261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应用消息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9191BD7-453C-C64A-81D1-3D57719227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4687" y="2233266"/>
            <a:ext cx="2064313" cy="446769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2D01201-256D-F642-9718-2C390E1C9D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5560" y="2132055"/>
            <a:ext cx="2111079" cy="4568905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769FCF10-1056-5646-8A1D-728D1568B35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6624" y="2132055"/>
            <a:ext cx="2115876" cy="4579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501781"/>
      </p:ext>
    </p:extLst>
  </p:cSld>
  <p:clrMapOvr>
    <a:masterClrMapping/>
  </p:clrMapOvr>
  <p:transition spd="slow" advTm="0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标题 1"/>
          <p:cNvSpPr txBox="1"/>
          <p:nvPr/>
        </p:nvSpPr>
        <p:spPr>
          <a:xfrm>
            <a:off x="912040" y="284187"/>
            <a:ext cx="1831159" cy="555724"/>
          </a:xfrm>
          <a:prstGeom prst="rect">
            <a:avLst/>
          </a:prstGeom>
        </p:spPr>
        <p:txBody>
          <a:bodyPr vert="horz" lIns="121920" tIns="60960" rIns="121920" bIns="60960" rtlCol="0" anchor="ctr">
            <a:normAutofit fontScale="77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219170"/>
            <a:r>
              <a:rPr lang="zh-CN" altLang="en-US" sz="2133" dirty="0">
                <a:solidFill>
                  <a:prstClr val="black"/>
                </a:solidFill>
                <a:latin typeface="Arial Black"/>
                <a:ea typeface="微软雅黑" panose="020B0503020204020204" pitchFamily="34" charset="-122"/>
              </a:rPr>
              <a:t>测试及结果分析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9777E1F-8D4E-0D4B-8F10-2DF94FCBEE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008" y="284187"/>
            <a:ext cx="592394" cy="592394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2C8258F9-7BDE-1B4F-80C6-5A821E4BC74A}"/>
              </a:ext>
            </a:extLst>
          </p:cNvPr>
          <p:cNvSpPr txBox="1"/>
          <p:nvPr/>
        </p:nvSpPr>
        <p:spPr>
          <a:xfrm>
            <a:off x="4864100" y="876581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登录用例测试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4D5E003-E5D3-0F4E-A57E-67DB88EC86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950" y="1245913"/>
            <a:ext cx="6965950" cy="3521736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7A6F2FD9-2338-AC4C-B40A-A251350D56C5}"/>
              </a:ext>
            </a:extLst>
          </p:cNvPr>
          <p:cNvSpPr txBox="1"/>
          <p:nvPr/>
        </p:nvSpPr>
        <p:spPr>
          <a:xfrm>
            <a:off x="1827619" y="4993107"/>
            <a:ext cx="880109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/>
              <a:t>结果分析：</a:t>
            </a:r>
            <a:endParaRPr kumimoji="1" lang="en-US" altLang="zh-CN" sz="2400" dirty="0"/>
          </a:p>
          <a:p>
            <a:r>
              <a:rPr kumimoji="1" lang="zh-CN" altLang="en-US" dirty="0"/>
              <a:t>       在对本客户端的所有功能进行测试后发现，测试效果与预期效果基本吻合，所有功能达到预期目的。在</a:t>
            </a:r>
            <a:r>
              <a:rPr kumimoji="1" lang="en-US" altLang="zh-CN" dirty="0"/>
              <a:t>UI</a:t>
            </a:r>
            <a:r>
              <a:rPr kumimoji="1" lang="zh-CN" altLang="en-US" dirty="0"/>
              <a:t>布局方面：</a:t>
            </a:r>
            <a:r>
              <a:rPr kumimoji="1" lang="en-US" altLang="zh-CN" dirty="0"/>
              <a:t>UI</a:t>
            </a:r>
            <a:r>
              <a:rPr kumimoji="1" lang="zh-CN" altLang="en-US" dirty="0"/>
              <a:t>界面布局安排合理，用户可以便捷操作。在性能测试方面：在测试过程中，无论是下拉加载刷新数据，还是下滑加载列表，都未曾出现</a:t>
            </a:r>
            <a:r>
              <a:rPr kumimoji="1" lang="en-US" altLang="zh-CN" dirty="0"/>
              <a:t>UI</a:t>
            </a:r>
            <a:r>
              <a:rPr kumimoji="1" lang="zh-CN" altLang="en-US" dirty="0"/>
              <a:t>卡顿现象。</a:t>
            </a:r>
          </a:p>
        </p:txBody>
      </p:sp>
    </p:spTree>
    <p:extLst>
      <p:ext uri="{BB962C8B-B14F-4D97-AF65-F5344CB8AC3E}">
        <p14:creationId xmlns:p14="http://schemas.microsoft.com/office/powerpoint/2010/main" val="3908403473"/>
      </p:ext>
    </p:extLst>
  </p:cSld>
  <p:clrMapOvr>
    <a:masterClrMapping/>
  </p:clrMapOvr>
  <p:transition spd="slow" advTm="0">
    <p:fade/>
  </p:transition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夏雨家 https://xnwe.taobao.com/">
  <a:themeElements>
    <a:clrScheme name="自定义 63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3891A7"/>
      </a:accent1>
      <a:accent2>
        <a:srgbClr val="3891A7"/>
      </a:accent2>
      <a:accent3>
        <a:srgbClr val="3891A7"/>
      </a:accent3>
      <a:accent4>
        <a:srgbClr val="3891A7"/>
      </a:accent4>
      <a:accent5>
        <a:srgbClr val="3891A7"/>
      </a:accent5>
      <a:accent6>
        <a:srgbClr val="3891A7"/>
      </a:accent6>
      <a:hlink>
        <a:srgbClr val="3891A7"/>
      </a:hlink>
      <a:folHlink>
        <a:srgbClr val="3891A7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207</TotalTime>
  <Words>656</Words>
  <Application>Microsoft Macintosh PowerPoint</Application>
  <PresentationFormat>宽屏</PresentationFormat>
  <Paragraphs>77</Paragraphs>
  <Slides>11</Slides>
  <Notes>11</Notes>
  <HiddenSlides>0</HiddenSlides>
  <MMClips>1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11</vt:i4>
      </vt:variant>
    </vt:vector>
  </HeadingPairs>
  <TitlesOfParts>
    <vt:vector size="24" baseType="lpstr">
      <vt:lpstr>等线</vt:lpstr>
      <vt:lpstr>等线 Light</vt:lpstr>
      <vt:lpstr>黑体</vt:lpstr>
      <vt:lpstr>宋体</vt:lpstr>
      <vt:lpstr>微软雅黑</vt:lpstr>
      <vt:lpstr>Arial</vt:lpstr>
      <vt:lpstr>Arial Black</vt:lpstr>
      <vt:lpstr>Calibri</vt:lpstr>
      <vt:lpstr>Impact</vt:lpstr>
      <vt:lpstr>Stencil</vt:lpstr>
      <vt:lpstr>Times New Roman</vt:lpstr>
      <vt:lpstr>Office 主题​​</vt:lpstr>
      <vt:lpstr>夏雨家 https://xnwe.taobao.com/</vt:lpstr>
      <vt:lpstr>PowerPoint 演示文稿</vt:lpstr>
      <vt:lpstr>PowerPoint 演示文稿</vt:lpstr>
      <vt:lpstr>研究背景以及目标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yozo</dc:creator>
  <cp:lastModifiedBy>林 添</cp:lastModifiedBy>
  <cp:revision>19</cp:revision>
  <dcterms:created xsi:type="dcterms:W3CDTF">2019-06-24T03:09:25Z</dcterms:created>
  <dcterms:modified xsi:type="dcterms:W3CDTF">2020-05-10T05:12:02Z</dcterms:modified>
</cp:coreProperties>
</file>